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slides/slide25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8" r:id="rId3"/>
    <p:sldId id="364" r:id="rId4"/>
    <p:sldId id="403" r:id="rId5"/>
    <p:sldId id="404" r:id="rId6"/>
    <p:sldId id="365" r:id="rId7"/>
    <p:sldId id="366" r:id="rId8"/>
    <p:sldId id="367" r:id="rId9"/>
    <p:sldId id="368" r:id="rId10"/>
    <p:sldId id="330" r:id="rId11"/>
    <p:sldId id="405" r:id="rId12"/>
    <p:sldId id="369" r:id="rId13"/>
    <p:sldId id="370" r:id="rId14"/>
    <p:sldId id="342" r:id="rId15"/>
    <p:sldId id="343" r:id="rId16"/>
    <p:sldId id="371" r:id="rId17"/>
    <p:sldId id="372" r:id="rId18"/>
    <p:sldId id="344" r:id="rId19"/>
    <p:sldId id="373" r:id="rId20"/>
    <p:sldId id="402" r:id="rId21"/>
    <p:sldId id="374" r:id="rId22"/>
    <p:sldId id="375" r:id="rId23"/>
    <p:sldId id="376" r:id="rId24"/>
    <p:sldId id="377" r:id="rId25"/>
    <p:sldId id="378" r:id="rId26"/>
    <p:sldId id="379" r:id="rId27"/>
    <p:sldId id="381" r:id="rId28"/>
    <p:sldId id="382" r:id="rId29"/>
    <p:sldId id="383" r:id="rId30"/>
    <p:sldId id="38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278" r:id="rId39"/>
    <p:sldId id="39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03F40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84" autoAdjust="0"/>
  </p:normalViewPr>
  <p:slideViewPr>
    <p:cSldViewPr>
      <p:cViewPr varScale="1">
        <p:scale>
          <a:sx n="65" d="100"/>
          <a:sy n="65" d="100"/>
        </p:scale>
        <p:origin x="46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30D71-C520-334A-88E2-BBDD64414016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67D8D-CA49-3F4D-8619-2344F7456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38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165A1-C03A-42E8-88E1-4E48A92E7BF0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655B4-7675-488B-8E06-095DCB8E3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415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655B4-7675-488B-8E06-095DCB8E3F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6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407E-6BD6-934D-BDB1-C796E93000AD}" type="datetime1">
              <a:rPr lang="en-AU" smtClean="0"/>
              <a:t>10/06/2016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6472-F90F-FB48-BA70-8E35733DFFC6}" type="datetime1">
              <a:rPr lang="en-AU" smtClean="0"/>
              <a:t>10/06/2016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ECE9-C3D8-554E-B7A8-0E32E895E547}" type="datetime1">
              <a:rPr lang="en-AU" smtClean="0"/>
              <a:t>10/06/2016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8963-DD9B-204C-9CC3-DDC8C2ADC8A1}" type="datetime1">
              <a:rPr lang="en-AU" smtClean="0"/>
              <a:t>10/06/2016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EC04-CD0E-1445-8B4B-A0C19924D429}" type="datetime1">
              <a:rPr lang="en-AU" smtClean="0"/>
              <a:t>10/06/2016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8B96-E020-E34C-AF3F-FA8FCDAD3849}" type="datetime1">
              <a:rPr lang="en-AU" smtClean="0"/>
              <a:t>10/06/2016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1579-86FD-0344-99D3-98ECBAE484F9}" type="datetime1">
              <a:rPr lang="en-AU" smtClean="0"/>
              <a:t>10/06/2016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F8A7-E87C-4C46-89B4-501291D19576}" type="datetime1">
              <a:rPr lang="en-AU" smtClean="0"/>
              <a:t>10/06/2016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1EB7B-C411-5944-B142-8AF0BD7F2B13}" type="datetime1">
              <a:rPr lang="en-AU" smtClean="0"/>
              <a:t>10/06/2016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F87C-FE9E-544B-9A7F-679C121A2DAC}" type="datetime1">
              <a:rPr lang="en-AU" smtClean="0"/>
              <a:t>10/06/2016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CFB1B-A674-4E4D-B9E5-BFF4589DF5CB}" type="datetime1">
              <a:rPr lang="en-AU" smtClean="0"/>
              <a:t>10/06/2016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90"/>
                </a:solidFill>
              </a:defRPr>
            </a:lvl1pPr>
          </a:lstStyle>
          <a:p>
            <a:fld id="{E369567D-5FD0-4D40-8A12-976B27FE088B}" type="datetime1">
              <a:rPr lang="en-AU" smtClean="0"/>
              <a:t>10/06/2016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9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9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9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90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90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90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90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90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hyperlink" Target="https://www.youtube.com/user/NavisCentre" TargetMode="External"/><Relationship Id="rId7" Type="http://schemas.openxmlformats.org/officeDocument/2006/relationships/hyperlink" Target="http://navis.hust.edu.v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hyperlink" Target="https://www.facebook.com/NavisCentre" TargetMode="Externa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png"/><Relationship Id="rId3" Type="http://schemas.openxmlformats.org/officeDocument/2006/relationships/video" Target="../media/media1.avi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png"/><Relationship Id="rId2" Type="http://schemas.microsoft.com/office/2007/relationships/media" Target="../media/media1.avi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video" Target="../media/media2.avi"/><Relationship Id="rId10" Type="http://schemas.openxmlformats.org/officeDocument/2006/relationships/image" Target="../media/image7.png"/><Relationship Id="rId4" Type="http://schemas.microsoft.com/office/2007/relationships/media" Target="../media/media2.avi"/><Relationship Id="rId9" Type="http://schemas.openxmlformats.org/officeDocument/2006/relationships/image" Target="../media/image4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emf"/><Relationship Id="rId1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90136"/>
            <a:ext cx="9144000" cy="1762664"/>
          </a:xfrm>
        </p:spPr>
        <p:txBody>
          <a:bodyPr>
            <a:normAutofit/>
          </a:bodyPr>
          <a:lstStyle/>
          <a:p>
            <a:r>
              <a:rPr lang="en-US" sz="3600" b="1" cap="all">
                <a:latin typeface="Arial Narrow" pitchFamily="34" charset="0"/>
              </a:rPr>
              <a:t>Multi-Gnss environment: </a:t>
            </a:r>
            <a:br>
              <a:rPr lang="en-US" sz="3600" b="1" cap="all" dirty="0">
                <a:latin typeface="Arial Narrow" pitchFamily="34" charset="0"/>
              </a:rPr>
            </a:br>
            <a:r>
              <a:rPr lang="en-US" sz="3600" b="1" dirty="0">
                <a:latin typeface="Arial Narrow" pitchFamily="34" charset="0"/>
              </a:rPr>
              <a:t>Current Status and </a:t>
            </a:r>
            <a:r>
              <a:rPr lang="en-US" sz="3600" b="1">
                <a:latin typeface="Arial Narrow" pitchFamily="34" charset="0"/>
              </a:rPr>
              <a:t>Development Perspectives </a:t>
            </a:r>
            <a:br>
              <a:rPr lang="en-US" sz="3600" b="1" dirty="0">
                <a:latin typeface="Arial Narrow" pitchFamily="34" charset="0"/>
              </a:rPr>
            </a:br>
            <a:r>
              <a:rPr lang="en-US" sz="3600" b="1" dirty="0">
                <a:latin typeface="Arial Narrow" pitchFamily="34" charset="0"/>
              </a:rPr>
              <a:t>in Vietnam</a:t>
            </a:r>
            <a:endParaRPr lang="en-US" sz="3600" b="1" u="sng" dirty="0">
              <a:latin typeface="Arial Narrow" pitchFamily="34" charset="0"/>
            </a:endParaRP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371600"/>
          </a:xfrm>
          <a:prstGeom prst="rect">
            <a:avLst/>
          </a:prstGeom>
          <a:noFill/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13" descr="NAVIS logo sml - res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99660"/>
            <a:ext cx="2436672" cy="161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429000" y="3465392"/>
            <a:ext cx="5715000" cy="2173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600" b="1" i="1" u="sng" dirty="0">
              <a:solidFill>
                <a:schemeClr val="tx1"/>
              </a:solidFill>
              <a:latin typeface="Arial Narrow" panose="020B0606020202030204" pitchFamily="34" charset="0"/>
              <a:ea typeface="ＭＳ Ｐゴシック" charset="0"/>
              <a:cs typeface="Arial" charset="0"/>
            </a:endParaRPr>
          </a:p>
          <a:p>
            <a:pPr algn="l"/>
            <a:r>
              <a:rPr lang="en-US" sz="2600" b="1" dirty="0">
                <a:solidFill>
                  <a:schemeClr val="tx1"/>
                </a:solidFill>
                <a:latin typeface="Arial Narrow" panose="020B0606020202030204" pitchFamily="34" charset="0"/>
                <a:ea typeface="ＭＳ Ｐゴシック" charset="0"/>
                <a:cs typeface="Arial" charset="0"/>
              </a:rPr>
              <a:t>A/Prof. TA </a:t>
            </a:r>
            <a:r>
              <a:rPr lang="en-US" sz="2600" b="1">
                <a:solidFill>
                  <a:schemeClr val="tx1"/>
                </a:solidFill>
                <a:latin typeface="Arial Narrow" panose="020B0606020202030204" pitchFamily="34" charset="0"/>
                <a:ea typeface="ＭＳ Ｐゴシック" charset="0"/>
                <a:cs typeface="Arial" charset="0"/>
              </a:rPr>
              <a:t>HAI TUNG </a:t>
            </a:r>
            <a:endParaRPr lang="en-US" sz="2600" b="1" dirty="0">
              <a:solidFill>
                <a:schemeClr val="tx1"/>
              </a:solidFill>
              <a:latin typeface="Arial Narrow" panose="020B0606020202030204" pitchFamily="34" charset="0"/>
              <a:ea typeface="ＭＳ Ｐゴシック" charset="0"/>
              <a:cs typeface="Arial" charset="0"/>
            </a:endParaRPr>
          </a:p>
          <a:p>
            <a:pPr algn="l"/>
            <a:r>
              <a:rPr lang="en-US" sz="3000" b="1" dirty="0">
                <a:solidFill>
                  <a:srgbClr val="000090"/>
                </a:solidFill>
                <a:latin typeface="Arial Narrow" panose="020B0606020202030204" pitchFamily="34" charset="0"/>
                <a:ea typeface="ＭＳ Ｐゴシック" charset="0"/>
                <a:cs typeface="Arial" charset="0"/>
              </a:rPr>
              <a:t>NAVIS Centre, HUST, Vietnam</a:t>
            </a:r>
          </a:p>
        </p:txBody>
      </p:sp>
      <p:pic>
        <p:nvPicPr>
          <p:cNvPr id="7" name="Picture 6" descr="HUS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3720"/>
            <a:ext cx="1752600" cy="12618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gradFill flip="none" rotWithShape="1">
            <a:gsLst>
              <a:gs pos="37000">
                <a:schemeClr val="tx2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6653" y="6324600"/>
            <a:ext cx="241925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00" dirty="0">
                <a:solidFill>
                  <a:srgbClr val="FFFFFF"/>
                </a:solidFill>
                <a:latin typeface="Arial Narrow" panose="020B0606020202030204" pitchFamily="34" charset="0"/>
                <a:ea typeface="ＭＳ Ｐゴシック" charset="0"/>
                <a:cs typeface="Arial" charset="0"/>
              </a:rPr>
              <a:t>Hanoi</a:t>
            </a:r>
            <a:r>
              <a:rPr lang="en-US" sz="2300">
                <a:solidFill>
                  <a:srgbClr val="FFFFFF"/>
                </a:solidFill>
                <a:latin typeface="Arial Narrow" panose="020B0606020202030204" pitchFamily="34" charset="0"/>
                <a:ea typeface="ＭＳ Ｐゴシック" charset="0"/>
                <a:cs typeface="Arial" charset="0"/>
              </a:rPr>
              <a:t>, June </a:t>
            </a:r>
            <a:r>
              <a:rPr lang="en-US" sz="2300">
                <a:solidFill>
                  <a:srgbClr val="FFFFFF"/>
                </a:solidFill>
                <a:latin typeface="Arial Narrow" panose="020B0606020202030204" pitchFamily="34" charset="0"/>
                <a:ea typeface="ＭＳ Ｐゴシック" charset="0"/>
                <a:cs typeface="Arial" charset="0"/>
              </a:rPr>
              <a:t>9</a:t>
            </a:r>
            <a:r>
              <a:rPr lang="en-US" sz="2300" baseline="30000">
                <a:solidFill>
                  <a:srgbClr val="FFFFFF"/>
                </a:solidFill>
                <a:latin typeface="Arial Narrow" panose="020B0606020202030204" pitchFamily="34" charset="0"/>
                <a:ea typeface="ＭＳ Ｐゴシック" charset="0"/>
                <a:cs typeface="Arial" charset="0"/>
              </a:rPr>
              <a:t>th</a:t>
            </a:r>
            <a:r>
              <a:rPr lang="en-US" sz="2300">
                <a:solidFill>
                  <a:srgbClr val="FFFFFF"/>
                </a:solidFill>
                <a:latin typeface="Arial Narrow" panose="020B0606020202030204" pitchFamily="34" charset="0"/>
                <a:ea typeface="ＭＳ Ｐゴシック" charset="0"/>
                <a:cs typeface="Arial" charset="0"/>
              </a:rPr>
              <a:t> 2016</a:t>
            </a:r>
            <a:endParaRPr lang="en-US" sz="2300" dirty="0">
              <a:solidFill>
                <a:srgbClr val="FFFFFF"/>
              </a:solidFill>
              <a:latin typeface="Arial Narrow" panose="020B0606020202030204" pitchFamily="34" charset="0"/>
              <a:ea typeface="ＭＳ Ｐゴシック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00400" y="3352800"/>
            <a:ext cx="2667000" cy="0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228600" y="152400"/>
            <a:ext cx="960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Narrow" panose="020B0606020202030204" pitchFamily="34" charset="0"/>
                <a:cs typeface="Arial"/>
              </a:rPr>
              <a:t>WORKSHOP ON VIETNAMESE – GERMAN </a:t>
            </a:r>
            <a:br>
              <a:rPr lang="en-US"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Narrow" panose="020B0606020202030204" pitchFamily="34" charset="0"/>
                <a:cs typeface="Arial"/>
              </a:rPr>
            </a:br>
            <a:r>
              <a:rPr lang="en-US"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Narrow" panose="020B0606020202030204" pitchFamily="34" charset="0"/>
                <a:cs typeface="Arial"/>
              </a:rPr>
              <a:t>TECHNOLOGY COOPERATION AND CULTURAL EXCHANGE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Narrow" panose="020B0606020202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21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62"/>
          <p:cNvGrpSpPr>
            <a:grpSpLocks/>
          </p:cNvGrpSpPr>
          <p:nvPr/>
        </p:nvGrpSpPr>
        <p:grpSpPr bwMode="auto">
          <a:xfrm>
            <a:off x="5054600" y="4275138"/>
            <a:ext cx="3657600" cy="2125662"/>
            <a:chOff x="5054600" y="4275394"/>
            <a:chExt cx="3657600" cy="2125406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4275394"/>
              <a:ext cx="3657600" cy="21254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0" name="Picture 54" descr="United-States.ic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5486400"/>
              <a:ext cx="501906" cy="501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56" descr="European-Union.ico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200" y="5497070"/>
              <a:ext cx="503936" cy="50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7" descr="Japan.ico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900" y="5496222"/>
              <a:ext cx="503936" cy="50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381000" y="1854200"/>
            <a:ext cx="3657600" cy="3733800"/>
            <a:chOff x="381000" y="2006158"/>
            <a:chExt cx="3658002" cy="3733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802" y="2387158"/>
              <a:ext cx="16002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402" y="2082358"/>
              <a:ext cx="68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02" y="2006158"/>
              <a:ext cx="68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202" y="3225358"/>
              <a:ext cx="68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02" y="3530158"/>
              <a:ext cx="68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602" y="3987358"/>
              <a:ext cx="68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815318" y="5271224"/>
              <a:ext cx="17325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FF0000"/>
                  </a:solidFill>
                </a:rPr>
                <a:t>GPS: 1995 (32) </a:t>
              </a:r>
            </a:p>
          </p:txBody>
        </p:sp>
        <p:pic>
          <p:nvPicPr>
            <p:cNvPr id="13" name="Picture 35" descr="United-States.ic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5238052"/>
              <a:ext cx="501906" cy="501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49"/>
          <p:cNvGrpSpPr>
            <a:grpSpLocks/>
          </p:cNvGrpSpPr>
          <p:nvPr/>
        </p:nvGrpSpPr>
        <p:grpSpPr bwMode="auto">
          <a:xfrm>
            <a:off x="14821" y="1617663"/>
            <a:ext cx="4230154" cy="4549775"/>
            <a:chOff x="14317" y="1769503"/>
            <a:chExt cx="4230053" cy="4550591"/>
          </a:xfrm>
        </p:grpSpPr>
        <p:pic>
          <p:nvPicPr>
            <p:cNvPr id="15" name="Picture 12" descr="MEASAT-R1_1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40613">
              <a:off x="3653231" y="2608037"/>
              <a:ext cx="625710" cy="556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 descr="MEASAT-R1_1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372652">
              <a:off x="2049746" y="1804073"/>
              <a:ext cx="625710" cy="556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 descr="MEASAT-R1_1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09580">
              <a:off x="3204774" y="3735253"/>
              <a:ext cx="625710" cy="556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 descr="MEASAT-R1_1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0511">
              <a:off x="1630646" y="4166273"/>
              <a:ext cx="625710" cy="556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 descr="MEASAT-R1_1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894695">
              <a:off x="757631" y="2608037"/>
              <a:ext cx="625710" cy="556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32"/>
            <p:cNvSpPr>
              <a:spLocks noChangeArrowheads="1"/>
            </p:cNvSpPr>
            <p:nvPr/>
          </p:nvSpPr>
          <p:spPr bwMode="auto">
            <a:xfrm>
              <a:off x="518252" y="5839122"/>
              <a:ext cx="2300577" cy="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0000FF"/>
                  </a:solidFill>
                </a:rPr>
                <a:t>Galileo: 2019 (6/30)</a:t>
              </a:r>
            </a:p>
          </p:txBody>
        </p:sp>
        <p:pic>
          <p:nvPicPr>
            <p:cNvPr id="21" name="Picture 36" descr="European-Union.ico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7" y="5816158"/>
              <a:ext cx="503936" cy="50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50"/>
          <p:cNvGrpSpPr>
            <a:grpSpLocks/>
          </p:cNvGrpSpPr>
          <p:nvPr/>
        </p:nvGrpSpPr>
        <p:grpSpPr bwMode="auto">
          <a:xfrm>
            <a:off x="304800" y="1436688"/>
            <a:ext cx="5105401" cy="4151312"/>
            <a:chOff x="304800" y="1588902"/>
            <a:chExt cx="5106063" cy="4151056"/>
          </a:xfrm>
        </p:grpSpPr>
        <p:pic>
          <p:nvPicPr>
            <p:cNvPr id="23" name="Picture 18" descr="geoeye-1-satellite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1741302"/>
              <a:ext cx="556341" cy="41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geoeye-1-satellite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259" y="4332102"/>
              <a:ext cx="556341" cy="41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0" descr="geoeye-1-satellite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377758"/>
              <a:ext cx="556341" cy="41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 descr="geoeye-1-satellite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588902"/>
              <a:ext cx="556341" cy="41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 descr="geoeye-1-satellite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059" y="4332102"/>
              <a:ext cx="556341" cy="41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 descr="geoeye-1-satellite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036702"/>
              <a:ext cx="556341" cy="41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33"/>
            <p:cNvSpPr>
              <a:spLocks noChangeArrowheads="1"/>
            </p:cNvSpPr>
            <p:nvPr/>
          </p:nvSpPr>
          <p:spPr bwMode="auto">
            <a:xfrm>
              <a:off x="3084283" y="5271224"/>
              <a:ext cx="2326580" cy="400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/>
                <a:t>GLONASS: 2011 (28) </a:t>
              </a:r>
            </a:p>
          </p:txBody>
        </p:sp>
        <p:pic>
          <p:nvPicPr>
            <p:cNvPr id="30" name="Picture 37" descr="Russian.ico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0348" y="5236022"/>
              <a:ext cx="503936" cy="50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51"/>
          <p:cNvGrpSpPr>
            <a:grpSpLocks/>
          </p:cNvGrpSpPr>
          <p:nvPr/>
        </p:nvGrpSpPr>
        <p:grpSpPr bwMode="auto">
          <a:xfrm>
            <a:off x="546100" y="1217613"/>
            <a:ext cx="5092699" cy="4949825"/>
            <a:chOff x="546717" y="1369572"/>
            <a:chExt cx="5091168" cy="4950522"/>
          </a:xfrm>
        </p:grpSpPr>
        <p:pic>
          <p:nvPicPr>
            <p:cNvPr id="32" name="Picture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322034">
              <a:off x="2640414" y="1369572"/>
              <a:ext cx="527423" cy="52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598064">
              <a:off x="546717" y="1897591"/>
              <a:ext cx="47625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6820">
              <a:off x="4203074" y="2432234"/>
              <a:ext cx="47625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00383">
              <a:off x="2362602" y="4699889"/>
              <a:ext cx="47625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0162254">
              <a:off x="572067" y="3949424"/>
              <a:ext cx="47625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08243" y="5839122"/>
              <a:ext cx="2429642" cy="400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008000"/>
                  </a:solidFill>
                </a:rPr>
                <a:t>Beidou: 2020 (14/35)</a:t>
              </a:r>
            </a:p>
          </p:txBody>
        </p:sp>
        <p:pic>
          <p:nvPicPr>
            <p:cNvPr id="38" name="Picture 38" descr="China.ico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1239" y="5816158"/>
              <a:ext cx="503936" cy="50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79525"/>
            <a:ext cx="35814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228600" y="838200"/>
            <a:ext cx="4724400" cy="354013"/>
          </a:xfrm>
          <a:prstGeom prst="rect">
            <a:avLst/>
          </a:prstGeom>
          <a:solidFill>
            <a:srgbClr val="0000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700" b="1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Global Navigation Satellite Systems (GNSS)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05400" y="838200"/>
            <a:ext cx="3581400" cy="338138"/>
          </a:xfrm>
          <a:prstGeom prst="rect">
            <a:avLst/>
          </a:prstGeom>
          <a:solidFill>
            <a:srgbClr val="0000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R</a:t>
            </a:r>
            <a:r>
              <a:rPr lang="en-US" sz="1600" b="1">
                <a:solidFill>
                  <a:srgbClr val="BFBFBF"/>
                </a:solidFill>
                <a:latin typeface="Arial" charset="0"/>
                <a:ea typeface="ＭＳ Ｐゴシック" charset="0"/>
                <a:cs typeface="Arial" charset="0"/>
              </a:rPr>
              <a:t>egional</a:t>
            </a:r>
            <a:r>
              <a:rPr lang="en-US" sz="1600" b="1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NSS </a:t>
            </a:r>
          </a:p>
        </p:txBody>
      </p:sp>
      <p:grpSp>
        <p:nvGrpSpPr>
          <p:cNvPr id="42" name="Group 60"/>
          <p:cNvGrpSpPr>
            <a:grpSpLocks/>
          </p:cNvGrpSpPr>
          <p:nvPr/>
        </p:nvGrpSpPr>
        <p:grpSpPr bwMode="auto">
          <a:xfrm>
            <a:off x="5181600" y="2949715"/>
            <a:ext cx="1705043" cy="707886"/>
            <a:chOff x="5181600" y="2948841"/>
            <a:chExt cx="1705043" cy="708870"/>
          </a:xfrm>
        </p:grpSpPr>
        <p:sp>
          <p:nvSpPr>
            <p:cNvPr id="43" name="Rectangle 46"/>
            <p:cNvSpPr>
              <a:spLocks noChangeArrowheads="1"/>
            </p:cNvSpPr>
            <p:nvPr/>
          </p:nvSpPr>
          <p:spPr bwMode="auto">
            <a:xfrm>
              <a:off x="5594026" y="2948841"/>
              <a:ext cx="1292617" cy="70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QZSS</a:t>
              </a:r>
              <a:br>
                <a:rPr lang="en-US" sz="2000" b="1">
                  <a:solidFill>
                    <a:schemeClr val="bg1"/>
                  </a:solidFill>
                </a:rPr>
              </a:br>
              <a:r>
                <a:rPr lang="en-US" sz="2000" b="1">
                  <a:solidFill>
                    <a:schemeClr val="bg1"/>
                  </a:solidFill>
                </a:rPr>
                <a:t>2018 (1/4)</a:t>
              </a:r>
            </a:p>
          </p:txBody>
        </p:sp>
        <p:pic>
          <p:nvPicPr>
            <p:cNvPr id="44" name="Picture 52" descr="Japan.ico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3077464"/>
              <a:ext cx="503936" cy="50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61"/>
          <p:cNvGrpSpPr>
            <a:grpSpLocks/>
          </p:cNvGrpSpPr>
          <p:nvPr/>
        </p:nvGrpSpPr>
        <p:grpSpPr bwMode="auto">
          <a:xfrm>
            <a:off x="7086605" y="2949714"/>
            <a:ext cx="1676395" cy="707886"/>
            <a:chOff x="7085747" y="2948840"/>
            <a:chExt cx="1677395" cy="708870"/>
          </a:xfrm>
        </p:grpSpPr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7469754" y="2948840"/>
              <a:ext cx="1293388" cy="70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IRNSS</a:t>
              </a:r>
            </a:p>
            <a:p>
              <a:r>
                <a:rPr lang="en-US" sz="2000" b="1" dirty="0">
                  <a:solidFill>
                    <a:schemeClr val="bg1"/>
                  </a:solidFill>
                </a:rPr>
                <a:t>2016 (3/7)</a:t>
              </a:r>
            </a:p>
          </p:txBody>
        </p:sp>
        <p:pic>
          <p:nvPicPr>
            <p:cNvPr id="47" name="Picture 53" descr="India.ico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747" y="3100370"/>
              <a:ext cx="458124" cy="458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TextBox 52"/>
          <p:cNvSpPr txBox="1"/>
          <p:nvPr/>
        </p:nvSpPr>
        <p:spPr>
          <a:xfrm>
            <a:off x="647700" y="6324600"/>
            <a:ext cx="7658100" cy="5238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>
                <a:solidFill>
                  <a:srgbClr val="FFFFFF"/>
                </a:solidFill>
                <a:cs typeface="Arial" charset="0"/>
              </a:rPr>
              <a:t>2020:</a:t>
            </a:r>
            <a:r>
              <a:rPr lang="en-US" sz="2800" b="1" dirty="0">
                <a:solidFill>
                  <a:srgbClr val="FFFFFF"/>
                </a:solidFill>
                <a:latin typeface="Andale Mono" charset="0"/>
                <a:ea typeface="Arial" charset="0"/>
              </a:rPr>
              <a:t>~</a:t>
            </a:r>
            <a:r>
              <a:rPr lang="en-US" sz="2600" b="1" dirty="0">
                <a:solidFill>
                  <a:srgbClr val="FFFFFF"/>
                </a:solidFill>
                <a:cs typeface="Arial" charset="0"/>
              </a:rPr>
              <a:t> 140 satellites for navigational purposes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381000" y="-4763"/>
            <a:ext cx="8229600" cy="842963"/>
          </a:xfrm>
        </p:spPr>
        <p:txBody>
          <a:bodyPr/>
          <a:lstStyle/>
          <a:p>
            <a:pPr eaLnBrk="1" hangingPunct="1"/>
            <a:r>
              <a:rPr lang="en-US" sz="3800">
                <a:latin typeface="Arial" charset="0"/>
                <a:ea typeface="ＭＳ Ｐゴシック" charset="0"/>
                <a:cs typeface="Arial" charset="0"/>
              </a:rPr>
              <a:t>Modern Satellite Navigation Systems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105400" y="4005263"/>
            <a:ext cx="3581400" cy="338137"/>
          </a:xfrm>
          <a:prstGeom prst="rect">
            <a:avLst/>
          </a:prstGeom>
          <a:solidFill>
            <a:srgbClr val="0000FF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rPr>
              <a:t>Augmentation Systems</a:t>
            </a:r>
          </a:p>
        </p:txBody>
      </p:sp>
      <p:sp>
        <p:nvSpPr>
          <p:cNvPr id="56" name="Slide Number Placeholder 5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329E90-F898-7849-86B1-3A4F9AF7AAAF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57218" y="59308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5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5" y="0"/>
            <a:ext cx="8484629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53000" y="0"/>
            <a:ext cx="1447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2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162"/>
            <a:ext cx="9144000" cy="792162"/>
          </a:xfrm>
        </p:spPr>
        <p:txBody>
          <a:bodyPr>
            <a:normAutofit/>
          </a:bodyPr>
          <a:lstStyle/>
          <a:p>
            <a:r>
              <a:rPr lang="en-US" sz="3600" b="1" dirty="0"/>
              <a:t>“Compatibility / Interoperability”?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754017"/>
            <a:ext cx="8610600" cy="1908215"/>
          </a:xfrm>
          <a:prstGeom prst="rect">
            <a:avLst/>
          </a:prstGeom>
          <a:ln w="28575" cmpd="sng">
            <a:solidFill>
              <a:srgbClr val="00009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/>
              <a:t>“</a:t>
            </a:r>
            <a:r>
              <a:rPr lang="en-US" sz="2800" b="1" i="1">
                <a:solidFill>
                  <a:srgbClr val="000090"/>
                </a:solidFill>
              </a:rPr>
              <a:t>Compatibility</a:t>
            </a:r>
            <a:r>
              <a:rPr lang="en-US" sz="2400" i="1">
                <a:solidFill>
                  <a:srgbClr val="000090"/>
                </a:solidFill>
              </a:rPr>
              <a:t> refers to the ability of global and regional navigation satellite systems and augmentations to be used separately or together </a:t>
            </a:r>
            <a:r>
              <a:rPr lang="en-US" sz="2400" i="1">
                <a:solidFill>
                  <a:srgbClr val="FF0000"/>
                </a:solidFill>
              </a:rPr>
              <a:t>without causing unacceptable interference and/or other harm to an individual system and/or service</a:t>
            </a:r>
            <a:r>
              <a:rPr lang="en-US" sz="2400" i="1"/>
              <a:t>.” </a:t>
            </a:r>
          </a:p>
          <a:p>
            <a:r>
              <a:rPr lang="en-US">
                <a:solidFill>
                  <a:srgbClr val="000090"/>
                </a:solidFill>
              </a:rPr>
              <a:t>(on Radio Frequency Compatility, Spectral Separation)</a:t>
            </a:r>
            <a:endParaRPr lang="en-US" sz="2400">
              <a:solidFill>
                <a:srgbClr val="00009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2523053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009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vs.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3056453"/>
            <a:ext cx="8610600" cy="2277547"/>
          </a:xfrm>
          <a:prstGeom prst="rect">
            <a:avLst/>
          </a:prstGeom>
          <a:ln w="28575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000090"/>
                </a:solidFill>
              </a:rPr>
              <a:t>“Interoperability</a:t>
            </a:r>
            <a:r>
              <a:rPr lang="en-US" sz="2400" i="1">
                <a:solidFill>
                  <a:srgbClr val="000090"/>
                </a:solidFill>
              </a:rPr>
              <a:t> refers to the ability of global and regional navigation satellite systems and augmentations and the services they provide </a:t>
            </a:r>
            <a:r>
              <a:rPr lang="en-US" sz="2400" i="1">
                <a:solidFill>
                  <a:srgbClr val="FF0000"/>
                </a:solidFill>
              </a:rPr>
              <a:t>to be used together to provide better capabilities at the user level than would be achieved by relying solely on the open signals of one system</a:t>
            </a:r>
            <a:r>
              <a:rPr lang="en-US" sz="2400" i="1">
                <a:solidFill>
                  <a:srgbClr val="000090"/>
                </a:solidFill>
              </a:rPr>
              <a:t>.”</a:t>
            </a:r>
            <a:r>
              <a:rPr lang="en-US" i="1">
                <a:solidFill>
                  <a:srgbClr val="000090"/>
                </a:solidFill>
              </a:rPr>
              <a:t> </a:t>
            </a:r>
            <a:r>
              <a:rPr lang="en-US">
                <a:solidFill>
                  <a:srgbClr val="000090"/>
                </a:solidFill>
              </a:rPr>
              <a:t>(on Reference / Time frames, common carrier frequencies, signal in space)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5950803"/>
            <a:ext cx="8610600" cy="830997"/>
          </a:xfrm>
          <a:prstGeom prst="rect">
            <a:avLst/>
          </a:prstGeom>
          <a:solidFill>
            <a:srgbClr val="00009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systems should at least achieve “Compatibility”,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aiming at “Interoperability”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038600" y="5410200"/>
            <a:ext cx="762000" cy="457200"/>
          </a:xfrm>
          <a:prstGeom prst="downArrow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8482" y="-304800"/>
            <a:ext cx="9677400" cy="1295400"/>
          </a:xfrm>
        </p:spPr>
        <p:txBody>
          <a:bodyPr>
            <a:normAutofit/>
          </a:bodyPr>
          <a:lstStyle/>
          <a:p>
            <a:r>
              <a:rPr lang="en-US" sz="2800" b="1" dirty="0"/>
              <a:t>Bilateral/Multilateral Negotiations and Agreements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763000" cy="48307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Bilateral:</a:t>
            </a:r>
          </a:p>
          <a:p>
            <a:r>
              <a:rPr lang="en-US" sz="2000" dirty="0"/>
              <a:t>1998: Agreement between USA and Japan for GNSS cooperation, so that GPS and QZSS are “compatible” and “highly interoperable”. </a:t>
            </a:r>
          </a:p>
          <a:p>
            <a:r>
              <a:rPr lang="en-US" sz="2000" dirty="0"/>
              <a:t>2003: Agreement between EU and China on regular updates on compatibility between Galileo and </a:t>
            </a:r>
            <a:r>
              <a:rPr lang="en-US" sz="2000" dirty="0" err="1"/>
              <a:t>Beidou</a:t>
            </a:r>
            <a:r>
              <a:rPr lang="en-US" sz="2000" dirty="0"/>
              <a:t> systems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2004: Milestone cooperation agreement between EU and USA, resulted in the first “interoperability” signal Galileo E1 OS.</a:t>
            </a:r>
          </a:p>
          <a:p>
            <a:r>
              <a:rPr lang="en-US" sz="2000" dirty="0"/>
              <a:t>Since 2005: Negotiation between USA and Russia on cooperation in GNSS technology, establishing working groups on system compatibility.</a:t>
            </a:r>
          </a:p>
          <a:p>
            <a:r>
              <a:rPr lang="en-US" sz="2000" dirty="0"/>
              <a:t>2007: Agreement between USA and India, aiming at compatibility between GPS and IRNSS</a:t>
            </a:r>
          </a:p>
          <a:p>
            <a:r>
              <a:rPr lang="en-US" sz="2000" dirty="0"/>
              <a:t>2014: First bilateral meeting between USA and China on compatibility between GPS and </a:t>
            </a:r>
            <a:r>
              <a:rPr lang="en-US" sz="2000" dirty="0" err="1"/>
              <a:t>Beidou</a:t>
            </a:r>
            <a:r>
              <a:rPr lang="en-US" sz="2000" dirty="0"/>
              <a:t>.</a:t>
            </a:r>
          </a:p>
          <a:p>
            <a:r>
              <a:rPr lang="en-US" sz="2000" dirty="0"/>
              <a:t>Besides, EU is negotiating with China, India, Japan</a:t>
            </a:r>
          </a:p>
          <a:p>
            <a:pPr marL="0" indent="0">
              <a:buNone/>
            </a:pPr>
            <a:r>
              <a:rPr lang="en-US" sz="2000" b="1" dirty="0"/>
              <a:t>Multilateral:</a:t>
            </a:r>
          </a:p>
          <a:p>
            <a:r>
              <a:rPr lang="en-US" sz="2000" dirty="0"/>
              <a:t>ICG (International Committee on Global Navigation Satellite Systems) </a:t>
            </a:r>
          </a:p>
          <a:p>
            <a:r>
              <a:rPr lang="en-US" sz="2000" dirty="0"/>
              <a:t>APEC (Asia-Pacific Economic Cooperation) GIT (GNSS Implementation Team)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2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2162"/>
          </a:xfrm>
        </p:spPr>
        <p:txBody>
          <a:bodyPr>
            <a:noAutofit/>
          </a:bodyPr>
          <a:lstStyle/>
          <a:p>
            <a:r>
              <a:rPr lang="en-US" sz="3600" dirty="0"/>
              <a:t>Opportunities from Multi-GNSS environment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650701"/>
            <a:ext cx="9144000" cy="4938539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More signals, more services =&gt; more options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F3E239-FEAC-0D42-B260-F63CDCC07E81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9" y="1323888"/>
            <a:ext cx="7585075" cy="552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6497762" y="1981200"/>
            <a:ext cx="7270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b="1"/>
              <a:t>L1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732240" y="1196753"/>
            <a:ext cx="2376264" cy="3231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500" b="1" dirty="0">
                <a:solidFill>
                  <a:srgbClr val="0000FF"/>
                </a:solidFill>
              </a:rPr>
              <a:t>L1 C/A: 1</a:t>
            </a:r>
            <a:r>
              <a:rPr lang="en-US" sz="1500" b="1" baseline="30000" dirty="0">
                <a:solidFill>
                  <a:srgbClr val="0000FF"/>
                </a:solidFill>
              </a:rPr>
              <a:t>st</a:t>
            </a:r>
            <a:r>
              <a:rPr lang="en-US" sz="1500" b="1" dirty="0">
                <a:solidFill>
                  <a:srgbClr val="0000FF"/>
                </a:solidFill>
              </a:rPr>
              <a:t> civil signal</a:t>
            </a:r>
          </a:p>
        </p:txBody>
      </p:sp>
      <p:sp>
        <p:nvSpPr>
          <p:cNvPr id="9" name="Oval 8"/>
          <p:cNvSpPr/>
          <p:nvPr/>
        </p:nvSpPr>
        <p:spPr>
          <a:xfrm>
            <a:off x="6484293" y="1256184"/>
            <a:ext cx="228600" cy="228600"/>
          </a:xfrm>
          <a:prstGeom prst="ellipse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62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976664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Increase in availability and coverage: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1BECE6F5-D613-6F4A-A014-3B7A9C2CBEC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198548"/>
            <a:ext cx="3124200" cy="4702571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5817096" y="1738932"/>
            <a:ext cx="2667000" cy="825500"/>
            <a:chOff x="5943600" y="2286000"/>
            <a:chExt cx="2667000" cy="825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900" y="22860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24384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590800"/>
              <a:ext cx="5207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838200"/>
            <a:ext cx="5219700" cy="563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84440" y="5879068"/>
            <a:ext cx="304800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85750" lvl="1" indent="-342900" algn="ctr"/>
            <a:r>
              <a:rPr lang="en-US" b="1" dirty="0">
                <a:cs typeface="Arial" charset="0"/>
              </a:rPr>
              <a:t>Urban canyon problem</a:t>
            </a:r>
          </a:p>
        </p:txBody>
      </p:sp>
    </p:spTree>
    <p:extLst>
      <p:ext uri="{BB962C8B-B14F-4D97-AF65-F5344CB8AC3E}">
        <p14:creationId xmlns:p14="http://schemas.microsoft.com/office/powerpoint/2010/main" val="184890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8800"/>
            <a:ext cx="4406900" cy="422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976" y="1828800"/>
            <a:ext cx="4445000" cy="42672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576536"/>
            <a:ext cx="8534400" cy="5976664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Increase in availability and accuracy:</a:t>
            </a:r>
          </a:p>
        </p:txBody>
      </p:sp>
      <p:sp>
        <p:nvSpPr>
          <p:cNvPr id="8" name="Rectangle 7"/>
          <p:cNvSpPr/>
          <p:nvPr/>
        </p:nvSpPr>
        <p:spPr>
          <a:xfrm>
            <a:off x="6989056" y="6103283"/>
            <a:ext cx="2158150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1600" i="1">
                <a:solidFill>
                  <a:srgbClr val="000090"/>
                </a:solidFill>
              </a:rPr>
              <a:t>Source: multiGNSS.asia</a:t>
            </a:r>
            <a:endParaRPr lang="en-US" sz="1600" b="1" i="1" u="sng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52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332656"/>
            <a:ext cx="8534400" cy="5976664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Increase in availability and accuracy: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031"/>
          <a:stretch/>
        </p:blipFill>
        <p:spPr>
          <a:xfrm>
            <a:off x="69305" y="990600"/>
            <a:ext cx="9074696" cy="548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72200" y="6400800"/>
            <a:ext cx="2158150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1600" i="1">
                <a:solidFill>
                  <a:srgbClr val="000090"/>
                </a:solidFill>
              </a:rPr>
              <a:t>Source: multiGNSS.asia</a:t>
            </a:r>
            <a:endParaRPr lang="en-US" sz="1600" b="1" i="1" u="sng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6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4848" y="260648"/>
            <a:ext cx="8229600" cy="660484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More robust and reliable services:</a:t>
            </a:r>
          </a:p>
          <a:p>
            <a:pPr marL="742950" lvl="2" indent="-342900">
              <a:buFont typeface="Lucida Grande"/>
              <a:buChar char="-"/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Reliable services: Integrity information is provided by SBAS or </a:t>
            </a:r>
            <a:r>
              <a:rPr lang="en-US" dirty="0" err="1">
                <a:latin typeface="Arial" charset="0"/>
                <a:ea typeface="ＭＳ Ｐゴシック" charset="0"/>
                <a:cs typeface="Arial" charset="0"/>
              </a:rPr>
              <a:t>GNSSes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; </a:t>
            </a:r>
          </a:p>
          <a:p>
            <a:pPr marL="742950" lvl="2" indent="-342900">
              <a:buFont typeface="Lucida Grande"/>
              <a:buChar char="-"/>
            </a:pPr>
            <a:r>
              <a:rPr lang="en-US" dirty="0"/>
              <a:t>Robustness positioning: </a:t>
            </a:r>
          </a:p>
          <a:p>
            <a:pPr marL="1200150" lvl="3" indent="-342900">
              <a:buFont typeface="Lucida Grande"/>
              <a:buChar char="-"/>
            </a:pPr>
            <a:r>
              <a:rPr lang="en-US" dirty="0"/>
              <a:t>New advanced signals (more difficult to be jammed and spoofed);</a:t>
            </a:r>
          </a:p>
          <a:p>
            <a:pPr marL="1200150" lvl="3" indent="-342900">
              <a:buFont typeface="Lucida Grande"/>
              <a:buChar char="-"/>
            </a:pPr>
            <a:r>
              <a:rPr lang="en-US" dirty="0"/>
              <a:t>The redundancy of multi-systems and multi-bands; and the supports from aiding entities (including non-satellite based positioning systems, and secured military GNSS receivers). 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1BECE6F5-D613-6F4A-A014-3B7A9C2CBEC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999582"/>
            <a:ext cx="3695700" cy="2197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861047"/>
            <a:ext cx="4032448" cy="278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1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GNSS Applications in Vietnam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867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geodesy, mapping</a:t>
            </a:r>
          </a:p>
          <a:p>
            <a:pPr lvl="1"/>
            <a:r>
              <a:rPr lang="en-US" dirty="0"/>
              <a:t>Since 1989: Department of Survey and Mapping Vietnam (DOSM) utilized 3 units of Trimble 4000-ST for setting up coordination network and cadastral map</a:t>
            </a:r>
          </a:p>
          <a:p>
            <a:pPr lvl="1"/>
            <a:r>
              <a:rPr lang="en-US" dirty="0"/>
              <a:t>12/2004: complete the national cadastral map (level III), and the basic topographic maps 1/50.000, in National Coordination system VN-2000 </a:t>
            </a:r>
          </a:p>
          <a:p>
            <a:pPr lvl="1"/>
            <a:r>
              <a:rPr lang="en-US"/>
              <a:t>2015: </a:t>
            </a:r>
            <a:r>
              <a:rPr lang="en-US" dirty="0"/>
              <a:t>DOSM started the project </a:t>
            </a:r>
            <a:r>
              <a:rPr lang="en-US"/>
              <a:t>of “Building the network of GNSS stations in Vietnam” aims at: </a:t>
            </a:r>
          </a:p>
          <a:p>
            <a:pPr lvl="2"/>
            <a:r>
              <a:rPr lang="en-US"/>
              <a:t>Bulding the first Continuous Operating Reference Stations (CORS) network in Vietnam</a:t>
            </a:r>
          </a:p>
          <a:p>
            <a:pPr lvl="2"/>
            <a:r>
              <a:rPr lang="en-US"/>
              <a:t>Providing Network Realtime Kinematic (RTK) services (2-4 cm accuracy); and post-processing positioning services (mm accuracy) in Vietnam</a:t>
            </a:r>
          </a:p>
          <a:p>
            <a:pPr lvl="2"/>
            <a:r>
              <a:rPr lang="en-US"/>
              <a:t>Supporting other applications and activities, such as: environment monitoring (landslide, tsunami, space weather…), transportation, precise agriculture, national security and defense…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848"/>
            <a:ext cx="8229600" cy="1143000"/>
          </a:xfrm>
        </p:spPr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81200"/>
            <a:ext cx="6858000" cy="4114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Current Status of GNSSes in the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GNSS Applications and Deployments in Vietnam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Multi-GNSS: Opportunities and Challenges for Vietnam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chemeClr val="bg1">
                    <a:lumMod val="85000"/>
                  </a:schemeClr>
                </a:solidFill>
              </a:rPr>
              <a:t>Conclusions</a:t>
            </a:r>
            <a:endParaRPr lang="en-US" sz="2800" dirty="0" err="1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sz="24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-1480066" y="24055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2"/>
          <a:stretch/>
        </p:blipFill>
        <p:spPr>
          <a:xfrm>
            <a:off x="3352800" y="533400"/>
            <a:ext cx="5562600" cy="5753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81000" y="616089"/>
            <a:ext cx="3733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165 stations are needed for the whole country</a:t>
            </a: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1</a:t>
            </a:r>
            <a:r>
              <a:rPr lang="en-US" baseline="30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phase (2016-2019), the network will have: </a:t>
            </a:r>
          </a:p>
          <a:p>
            <a:pPr marL="1200150" lvl="2" indent="-285750">
              <a:buFontTx/>
              <a:buChar char="-"/>
            </a:pP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Geodetic stations (core)</a:t>
            </a:r>
          </a:p>
          <a:p>
            <a:pPr marL="1200150" lvl="2" indent="-285750">
              <a:buFontTx/>
              <a:buChar char="-"/>
            </a:pP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 NRTK stations (50-80 km each)</a:t>
            </a:r>
          </a:p>
          <a:p>
            <a:pPr marL="1200150" lvl="2" indent="-285750">
              <a:buFontTx/>
              <a:buChar char="-"/>
            </a:pP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data and control centre at Hanoi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Currently</a:t>
            </a: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existing 10 DGPS stations nationwide</a:t>
            </a:r>
          </a:p>
          <a:p>
            <a:pPr marL="1200150" lvl="2" indent="-285750">
              <a:buFont typeface="Calibri" panose="020F0502020204030204" pitchFamily="34" charset="0"/>
              <a:buChar char="₋"/>
            </a:pP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MoNRE: 6 stations (Quang Nam, Do Son, Vung Tau, Dien Bien, Ha Giang, Cao Bang) </a:t>
            </a:r>
          </a:p>
          <a:p>
            <a:pPr marL="1200150" lvl="2" indent="-285750">
              <a:buFont typeface="Calibri" panose="020F0502020204030204" pitchFamily="34" charset="0"/>
              <a:buChar char="₋"/>
            </a:pPr>
            <a:r>
              <a:rPr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MoD: 4 stations (Mong Cai, Da Nang, Phu Quoc, Truong Sa)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3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5638800" cy="5516565"/>
          </a:xfrm>
        </p:spPr>
        <p:txBody>
          <a:bodyPr/>
          <a:lstStyle/>
          <a:p>
            <a:r>
              <a:rPr lang="en-US" dirty="0"/>
              <a:t>The smartphone boom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Screen Shot 2014-12-18 at 1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4622800" cy="4879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24000"/>
            <a:ext cx="5242127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4759"/>
          <a:stretch/>
        </p:blipFill>
        <p:spPr>
          <a:xfrm>
            <a:off x="5492327" y="389965"/>
            <a:ext cx="2356273" cy="3572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4061333"/>
            <a:ext cx="3581400" cy="2644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31569" t="2368" r="30981" b="7192"/>
          <a:stretch/>
        </p:blipFill>
        <p:spPr>
          <a:xfrm>
            <a:off x="7010400" y="76200"/>
            <a:ext cx="2036587" cy="38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9067800" cy="6324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vehicle tracking:</a:t>
            </a:r>
          </a:p>
          <a:p>
            <a:pPr lvl="1"/>
            <a:r>
              <a:rPr lang="en-US" dirty="0"/>
              <a:t>2009: Vietnamese Government enacted </a:t>
            </a:r>
            <a:r>
              <a:rPr lang="en-US"/>
              <a:t>Decree </a:t>
            </a:r>
            <a:r>
              <a:rPr lang="en-US"/>
              <a:t>91/2009/NĐ-CP later on replaced by Decree 86/2014/NĐ-CP requires: </a:t>
            </a:r>
            <a:r>
              <a:rPr lang="en-US">
                <a:solidFill>
                  <a:srgbClr val="FF0000"/>
                </a:solidFill>
              </a:rPr>
              <a:t>“All vehicles used for transport business have to be equipped with tracking devices (including passengers and goods)”</a:t>
            </a:r>
          </a:p>
          <a:p>
            <a:pPr lvl="1"/>
            <a:r>
              <a:rPr lang="en-US"/>
              <a:t>2014: </a:t>
            </a:r>
            <a:r>
              <a:rPr lang="en-US" dirty="0"/>
              <a:t>Ministry of Transportation (</a:t>
            </a:r>
            <a:r>
              <a:rPr lang="en-US" dirty="0" err="1"/>
              <a:t>MoT</a:t>
            </a:r>
            <a:r>
              <a:rPr lang="en-US" dirty="0"/>
              <a:t>) enacted </a:t>
            </a:r>
            <a:r>
              <a:rPr lang="en-US"/>
              <a:t>Standard QCNV-31:2014 </a:t>
            </a:r>
            <a:r>
              <a:rPr lang="en-US" dirty="0"/>
              <a:t>on the trackers</a:t>
            </a:r>
          </a:p>
          <a:p>
            <a:pPr lvl="1"/>
            <a:r>
              <a:rPr lang="en-US" dirty="0"/>
              <a:t>2013: </a:t>
            </a:r>
            <a:r>
              <a:rPr lang="en-US" dirty="0" err="1"/>
              <a:t>MoT</a:t>
            </a:r>
            <a:r>
              <a:rPr lang="en-US" dirty="0"/>
              <a:t> </a:t>
            </a:r>
            <a:r>
              <a:rPr lang="en-US"/>
              <a:t>enacted Circular 23/2013/TT-BGTVT (replaced by Circular 09/2015/TT-BGTVT) </a:t>
            </a:r>
            <a:r>
              <a:rPr lang="en-US" dirty="0"/>
              <a:t>requiring vehicles to transmit tracking data to Center of Tracking Data Monitoring (CTDM), Directorate for Roads of Vietnam (DRVN)</a:t>
            </a:r>
          </a:p>
          <a:p>
            <a:pPr lvl="1"/>
            <a:r>
              <a:rPr lang="vi-VN" dirty="0"/>
              <a:t>12/2013: </a:t>
            </a:r>
            <a:r>
              <a:rPr lang="en-US" dirty="0" err="1"/>
              <a:t>MoT</a:t>
            </a:r>
            <a:r>
              <a:rPr lang="en-US" dirty="0"/>
              <a:t> enacted Circulars </a:t>
            </a:r>
            <a:r>
              <a:rPr lang="vi-VN" dirty="0"/>
              <a:t>55/2013/TT-BGTVT</a:t>
            </a:r>
            <a:r>
              <a:rPr lang="en-US" dirty="0"/>
              <a:t> detailing fine regulations for speed violation, basing on tracking data sent to the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50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6471" b="11033"/>
          <a:stretch/>
        </p:blipFill>
        <p:spPr>
          <a:xfrm>
            <a:off x="2667000" y="3733800"/>
            <a:ext cx="3014625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905000"/>
            <a:ext cx="1676400" cy="1054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30186"/>
          <a:stretch/>
        </p:blipFill>
        <p:spPr>
          <a:xfrm>
            <a:off x="5715000" y="2286000"/>
            <a:ext cx="3124200" cy="1314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1" y="523260"/>
            <a:ext cx="3124199" cy="1756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3946" r="9771"/>
          <a:stretch/>
        </p:blipFill>
        <p:spPr>
          <a:xfrm>
            <a:off x="5701553" y="3733800"/>
            <a:ext cx="3137647" cy="30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0" y="914400"/>
            <a:ext cx="2781300" cy="1260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2133600"/>
            <a:ext cx="2743200" cy="838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t="28446" b="31168"/>
          <a:stretch/>
        </p:blipFill>
        <p:spPr>
          <a:xfrm>
            <a:off x="1371600" y="2998694"/>
            <a:ext cx="2540000" cy="687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427" y="533400"/>
            <a:ext cx="2756627" cy="13036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5000" y="39469"/>
            <a:ext cx="31242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82.816 vehicles</a:t>
            </a:r>
          </a:p>
          <a:p>
            <a:pPr algn="ctr"/>
            <a:r>
              <a:rPr lang="en-US" dirty="0"/>
              <a:t>(30/11/2014)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39469"/>
            <a:ext cx="4724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51 companies have conformance devices</a:t>
            </a:r>
          </a:p>
          <a:p>
            <a:pPr algn="ctr"/>
            <a:r>
              <a:rPr lang="en-US" dirty="0"/>
              <a:t>2 import companies (2014)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419600"/>
            <a:ext cx="2590800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Multiple implementation issues: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Black boxes quality;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Owner’s awareness;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Regulations</a:t>
            </a:r>
          </a:p>
        </p:txBody>
      </p:sp>
    </p:spTree>
    <p:extLst>
      <p:ext uri="{BB962C8B-B14F-4D97-AF65-F5344CB8AC3E}">
        <p14:creationId xmlns:p14="http://schemas.microsoft.com/office/powerpoint/2010/main" val="26097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051"/>
            <a:ext cx="6705600" cy="661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5791200" y="5064125"/>
            <a:ext cx="3124200" cy="9541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/>
              <a:t>Digital map server,</a:t>
            </a:r>
          </a:p>
          <a:p>
            <a:pPr algn="ctr" eaLnBrk="1" hangingPunct="1"/>
            <a:r>
              <a:rPr lang="en-US" sz="1400" b="1" dirty="0"/>
              <a:t>at IT Center, </a:t>
            </a:r>
            <a:r>
              <a:rPr lang="en-US" sz="1400" b="1" dirty="0" err="1"/>
              <a:t>MoT</a:t>
            </a:r>
            <a:endParaRPr lang="en-US" sz="1400" b="1" dirty="0"/>
          </a:p>
          <a:p>
            <a:pPr algn="ctr" eaLnBrk="1" hangingPunct="1"/>
            <a:br>
              <a:rPr lang="en-US" sz="1400" b="1" dirty="0"/>
            </a:br>
            <a:endParaRPr lang="en-US" sz="1400" b="1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09600" y="3197225"/>
            <a:ext cx="2290762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Company Monitoring Server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00362" y="3203575"/>
            <a:ext cx="229235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Company Monitoring Server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178425" y="3217863"/>
            <a:ext cx="229235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Company Monitoring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06550" y="6172200"/>
            <a:ext cx="4505325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/>
              <a:t>Tracker Monitoring Center, </a:t>
            </a:r>
          </a:p>
          <a:p>
            <a:pPr algn="ctr" eaLnBrk="1" hangingPunct="1"/>
            <a:r>
              <a:rPr lang="en-US" sz="1400" b="1" dirty="0"/>
              <a:t>at DRVN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81400"/>
            <a:ext cx="15621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4381500"/>
            <a:ext cx="10239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eft Arrow 14"/>
          <p:cNvSpPr/>
          <p:nvPr/>
        </p:nvSpPr>
        <p:spPr>
          <a:xfrm rot="20090545">
            <a:off x="4746168" y="4387568"/>
            <a:ext cx="1969287" cy="39305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1928812" y="4762500"/>
            <a:ext cx="1338263" cy="336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529637" cy="5723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948" y="5870020"/>
            <a:ext cx="8229600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According to implementation report of </a:t>
            </a:r>
            <a:r>
              <a:rPr lang="en-US"/>
              <a:t>DRVN (4/2016): </a:t>
            </a:r>
            <a:r>
              <a:rPr lang="en-US" b="1">
                <a:solidFill>
                  <a:srgbClr val="FF0000"/>
                </a:solidFill>
              </a:rPr>
              <a:t>182.000 vehicles transmitted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An in 2018: 1.5 million vehicles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22235"/>
            <a:ext cx="9144000" cy="6735765"/>
          </a:xfrm>
        </p:spPr>
        <p:txBody>
          <a:bodyPr>
            <a:normAutofit fontScale="85000" lnSpcReduction="10000"/>
          </a:bodyPr>
          <a:lstStyle/>
          <a:p>
            <a:pPr>
              <a:buFont typeface="Arial"/>
              <a:buChar char="•"/>
            </a:pPr>
            <a:r>
              <a:rPr lang="en-US" sz="2400" b="1"/>
              <a:t>Report on the statistics of speed violations by province: Results of data analysis in 10/2015 (the 10 highest provinces)</a:t>
            </a:r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endParaRPr lang="en-US" sz="2400"/>
          </a:p>
          <a:p>
            <a:pPr lvl="0">
              <a:buFont typeface="Arial"/>
              <a:buChar char="•"/>
            </a:pPr>
            <a:r>
              <a:rPr lang="en-US" sz="2400"/>
              <a:t>The number of speed violations per 1000 km decreased dramatically (from 10,3 times/1000 km in 5/2014; to 5,1 times/1000 km in 2/2015, to 0.26 times/1000 km in 10/2015 corresponding to the decrease of 98% in comparison with the beginning point when the system was operated)</a:t>
            </a:r>
          </a:p>
          <a:p>
            <a:pPr lvl="0">
              <a:buFont typeface="Arial"/>
              <a:buChar char="•"/>
            </a:pPr>
            <a:r>
              <a:rPr lang="en-US" sz="2400"/>
              <a:t>Since 5/2014: treating violations with the total number of handled vehicles of 1.505 (Recovering 1.019  car badges, recovering the bus line operation permits of 382 vehicles in 1 month, refusing to issue 104 car badges) </a:t>
            </a:r>
            <a:r>
              <a:rPr lang="en-US" sz="2400" i="1" u="sng"/>
              <a:t>(according to the report of The Directorate for Roads of Vietnam, 3/2015)</a:t>
            </a:r>
            <a:r>
              <a:rPr lang="en-US" sz="2400"/>
              <a:t>.</a:t>
            </a:r>
          </a:p>
          <a:p>
            <a:pPr>
              <a:buFont typeface="Arial"/>
              <a:buChar char="•"/>
            </a:pPr>
            <a:endParaRPr lang="en-US" sz="240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684373"/>
              </p:ext>
            </p:extLst>
          </p:nvPr>
        </p:nvGraphicFramePr>
        <p:xfrm>
          <a:off x="613438" y="685800"/>
          <a:ext cx="8225761" cy="3648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7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87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87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Province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10/2015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Compare to 09/2015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Accumulating</a:t>
                      </a:r>
                      <a:r>
                        <a:rPr lang="en-US" sz="1400" baseline="0" dirty="0">
                          <a:effectLst/>
                        </a:rPr>
                        <a:t> for 10 months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3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Numbers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of violations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Numbers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of violations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/1000 km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Numbers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of violations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Numbers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of violations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/1000 km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Total numbers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of violations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Total numbers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of violations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/1000 km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Kon Tum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5.427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2,83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3.804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1,35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17.996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1,55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Gia Lai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6.143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2,79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3.027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1,11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114.084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6,30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Tây Ninh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11.060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2,74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10.746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2,64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134.288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3,81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Sóc Trăng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3.816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1,93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582930" algn="r"/>
                        </a:tabLst>
                      </a:pPr>
                      <a:r>
                        <a:rPr lang="en-US" sz="1400">
                          <a:effectLst/>
                        </a:rPr>
                        <a:t>	 -2.073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-1,62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67.812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1,74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Quảng Trị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1.379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1,61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449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0,18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44.065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3,73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Bình Phước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2.667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1,58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2.398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1,39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199.372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7,90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Hậu Giang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2.715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1,49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-2.099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-1,93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50.722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2,98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Bà Rịa-Vũng Tàu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11.391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1,35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6.335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0,59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509.449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8,95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Bình Định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8.899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1,29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-4.096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-1,30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243.013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5,21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Ninh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Thuận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2.596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1,22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-2.638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-2,13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102.757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6,98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1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-152400"/>
            <a:ext cx="9753600" cy="1143000"/>
          </a:xfrm>
        </p:spPr>
        <p:txBody>
          <a:bodyPr>
            <a:noAutofit/>
          </a:bodyPr>
          <a:lstStyle/>
          <a:p>
            <a:r>
              <a:rPr lang="en-US" sz="2400" dirty="0"/>
              <a:t>Project REMON </a:t>
            </a:r>
            <a:r>
              <a:rPr lang="en-US" sz="2400"/>
              <a:t>– Real-time </a:t>
            </a:r>
            <a:r>
              <a:rPr lang="en-US" sz="2400" dirty="0"/>
              <a:t>Monitoring of Urban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100" smtClean="0"/>
              <a:pPr/>
              <a:t>27</a:t>
            </a:fld>
            <a:endParaRPr lang="en-US" sz="1100"/>
          </a:p>
        </p:txBody>
      </p:sp>
      <p:grpSp>
        <p:nvGrpSpPr>
          <p:cNvPr id="17" name="Group 16"/>
          <p:cNvGrpSpPr/>
          <p:nvPr/>
        </p:nvGrpSpPr>
        <p:grpSpPr>
          <a:xfrm>
            <a:off x="0" y="759767"/>
            <a:ext cx="9144000" cy="5920433"/>
            <a:chOff x="0" y="759767"/>
            <a:chExt cx="9144000" cy="59204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8200"/>
              <a:ext cx="9144000" cy="5842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6853" y="759767"/>
              <a:ext cx="612636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Project partners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80112" y="1219200"/>
              <a:ext cx="68580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Transport Development and Strategy Institute (TDSI), Ministry of Transport of Vietnam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80112" y="1838980"/>
              <a:ext cx="68580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Institute of Transport Planning and Management, Urban Transport Planning and Management Sector, University of Transport and Communication (UTC)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80112" y="2896094"/>
              <a:ext cx="68580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Institute for International Urban Research, International Academy Berlin for Innovative Pedagogy, Psychology and Economy </a:t>
              </a:r>
              <a:r>
                <a:rPr lang="en-US" sz="1600" dirty="0" err="1"/>
                <a:t>gGmbh</a:t>
              </a:r>
              <a:r>
                <a:rPr lang="en-US" sz="1600" dirty="0"/>
                <a:t> (INA)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81200" y="3567478"/>
              <a:ext cx="68580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Optical Sensor Systems at Institute of Robotics and Mechatronics, German Aerospace Center (DLR)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80112" y="4109947"/>
              <a:ext cx="68580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Remote Sensing and </a:t>
              </a:r>
              <a:r>
                <a:rPr lang="en-US" sz="1600" dirty="0" err="1"/>
                <a:t>Geoinformatics</a:t>
              </a:r>
              <a:r>
                <a:rPr lang="en-US" sz="1600" dirty="0"/>
                <a:t>, Institute of Geographical Sciences, Free University Berlin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0112" y="4701132"/>
              <a:ext cx="68580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Chair od Transport Planning and Traffic Engineering (FGVV), Technical University Darmstadt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81200" y="5257800"/>
              <a:ext cx="6858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AS&amp;P - Albert Speer &amp; Partner GmbH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24742" y="5757446"/>
              <a:ext cx="6858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Delphi IMM GmbH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37805" y="6324600"/>
              <a:ext cx="6858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WWL Umweltplanung und Geoinformatik GbR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80112" y="2387025"/>
              <a:ext cx="68580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Vietnamese-German Transport Research Centre (VGTRC), Vietnamese-German University,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6664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592765"/>
          </a:xfrm>
        </p:spPr>
        <p:txBody>
          <a:bodyPr/>
          <a:lstStyle/>
          <a:p>
            <a:r>
              <a:rPr lang="en-US" dirty="0"/>
              <a:t>Applying “Big Data” problem, with input is the data from GPS/Mobile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585200" cy="5321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0600" y="1574073"/>
            <a:ext cx="1524000" cy="369332"/>
          </a:xfrm>
          <a:prstGeom prst="rect">
            <a:avLst/>
          </a:prstGeom>
          <a:solidFill>
            <a:srgbClr val="403F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Data source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0" y="1574073"/>
            <a:ext cx="1524000" cy="369332"/>
          </a:xfrm>
          <a:prstGeom prst="rect">
            <a:avLst/>
          </a:prstGeom>
          <a:solidFill>
            <a:srgbClr val="403F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1574073"/>
            <a:ext cx="1524000" cy="369332"/>
          </a:xfrm>
          <a:prstGeom prst="rect">
            <a:avLst/>
          </a:prstGeom>
          <a:solidFill>
            <a:srgbClr val="403F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050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3886200" cy="32802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0"/>
            <a:ext cx="5181600" cy="3987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43400" y="1764268"/>
            <a:ext cx="4343400" cy="369332"/>
          </a:xfrm>
          <a:prstGeom prst="rect">
            <a:avLst/>
          </a:prstGeom>
          <a:solidFill>
            <a:srgbClr val="CC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Urban traffic development model (Berlin)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454" y="3368037"/>
            <a:ext cx="3276600" cy="646331"/>
          </a:xfrm>
          <a:prstGeom prst="rect">
            <a:avLst/>
          </a:prstGeom>
          <a:solidFill>
            <a:srgbClr val="CC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map showing                real-time traffic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" y="4029497"/>
            <a:ext cx="7848600" cy="2828503"/>
            <a:chOff x="609600" y="4029497"/>
            <a:chExt cx="7848600" cy="28285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4056067"/>
              <a:ext cx="7848600" cy="280193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990600" y="4029497"/>
              <a:ext cx="63246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Intersection Pham Van Dong / </a:t>
              </a:r>
              <a:r>
                <a:rPr lang="en-US" sz="1600" dirty="0" err="1"/>
                <a:t>Xuan</a:t>
              </a:r>
              <a:r>
                <a:rPr lang="en-US" sz="1600" dirty="0"/>
                <a:t> </a:t>
              </a:r>
              <a:r>
                <a:rPr lang="en-US" sz="1600" dirty="0" err="1"/>
                <a:t>Thuy</a:t>
              </a:r>
              <a:r>
                <a:rPr lang="en-US" sz="1600" dirty="0"/>
                <a:t> / Pham Hung / Ho Tung Mau</a:t>
              </a:r>
            </a:p>
            <a:p>
              <a:r>
                <a:rPr lang="en-US" sz="1600" dirty="0"/>
                <a:t>(</a:t>
              </a:r>
              <a:r>
                <a:rPr lang="en-US" sz="1600" dirty="0" err="1"/>
                <a:t>Cau</a:t>
              </a:r>
              <a:r>
                <a:rPr lang="en-US" sz="1600" dirty="0"/>
                <a:t> </a:t>
              </a:r>
              <a:r>
                <a:rPr lang="en-US" sz="1600" dirty="0" err="1"/>
                <a:t>Giay</a:t>
              </a:r>
              <a:r>
                <a:rPr lang="en-US" sz="1600" dirty="0"/>
                <a:t> – Hanoi)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325930" y="6541514"/>
              <a:ext cx="153913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Tuesday, 12:00 pm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24600" y="6541514"/>
              <a:ext cx="17007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Wednesday, 8:00 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26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4800600"/>
            <a:ext cx="13954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DDFBCCA-DBBE-064F-9A74-D5F7C5511218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22F4E98-4090-474B-8481-CE5B7136F80F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971800"/>
            <a:ext cx="693738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4191000" y="4572000"/>
            <a:ext cx="914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(x,y,z)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6388" y="2057400"/>
            <a:ext cx="13954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1371600"/>
            <a:ext cx="13954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1981200"/>
            <a:ext cx="13954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2133600" y="2514600"/>
            <a:ext cx="2209800" cy="125412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4021932" y="2302668"/>
            <a:ext cx="1066800" cy="27146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37138" y="2438400"/>
            <a:ext cx="1820862" cy="1330325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Block Arc 16"/>
          <p:cNvSpPr/>
          <p:nvPr/>
        </p:nvSpPr>
        <p:spPr>
          <a:xfrm>
            <a:off x="2430463" y="4441825"/>
            <a:ext cx="4343400" cy="304800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-533400" y="-457200"/>
            <a:ext cx="5410200" cy="5638800"/>
          </a:xfrm>
          <a:prstGeom prst="ellipse">
            <a:avLst/>
          </a:prstGeom>
          <a:noFill/>
          <a:ln w="25400" cmpd="sng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514600" y="-228600"/>
            <a:ext cx="3810000" cy="3886200"/>
          </a:xfrm>
          <a:prstGeom prst="ellipse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43400" y="-457200"/>
            <a:ext cx="5410200" cy="5638800"/>
          </a:xfrm>
          <a:prstGeom prst="ellipse">
            <a:avLst/>
          </a:prstGeom>
          <a:noFill/>
          <a:ln w="25400" cmpd="sng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495800" y="3532188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4038600" y="45720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(x,y,z,</a:t>
            </a:r>
            <a:r>
              <a:rPr lang="en-US" b="1">
                <a:solidFill>
                  <a:srgbClr val="FF0000"/>
                </a:solidFill>
              </a:rPr>
              <a:t>dt</a:t>
            </a:r>
            <a:r>
              <a:rPr lang="en-US" b="1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4" name="Oval 23"/>
          <p:cNvSpPr/>
          <p:nvPr/>
        </p:nvSpPr>
        <p:spPr>
          <a:xfrm>
            <a:off x="1471613" y="3238500"/>
            <a:ext cx="3810000" cy="3886200"/>
          </a:xfrm>
          <a:prstGeom prst="ellipse">
            <a:avLst/>
          </a:prstGeom>
          <a:noFill/>
          <a:ln w="25400" cmpd="sng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12-18 at 3.52.1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"/>
          <a:stretch/>
        </p:blipFill>
        <p:spPr>
          <a:xfrm>
            <a:off x="1600200" y="2112579"/>
            <a:ext cx="7112286" cy="4745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07297"/>
            <a:ext cx="9372600" cy="715962"/>
          </a:xfrm>
        </p:spPr>
        <p:txBody>
          <a:bodyPr>
            <a:normAutofit/>
          </a:bodyPr>
          <a:lstStyle/>
          <a:p>
            <a:r>
              <a:rPr lang="en-US" sz="3600" b="1" dirty="0"/>
              <a:t>GNSS Challenges for Vietnam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8915400" cy="5791200"/>
          </a:xfrm>
        </p:spPr>
        <p:txBody>
          <a:bodyPr>
            <a:normAutofit/>
          </a:bodyPr>
          <a:lstStyle/>
          <a:p>
            <a:r>
              <a:rPr lang="en-US" sz="2400" dirty="0"/>
              <a:t>Lack of positioning infrastructure:</a:t>
            </a:r>
          </a:p>
          <a:p>
            <a:pPr lvl="1"/>
            <a:r>
              <a:rPr lang="en-US" sz="2000" dirty="0"/>
              <a:t>Do NOT have our own satellite navigation systems (at least in near future)</a:t>
            </a:r>
          </a:p>
          <a:p>
            <a:pPr lvl="1"/>
            <a:r>
              <a:rPr lang="en-US" sz="2000" dirty="0"/>
              <a:t>Do NOT have enough terrestrial positioning infrastructure (10 D-GPS stations)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"/>
            <a:ext cx="9144000" cy="6019800"/>
          </a:xfrm>
        </p:spPr>
        <p:txBody>
          <a:bodyPr>
            <a:normAutofit/>
          </a:bodyPr>
          <a:lstStyle/>
          <a:p>
            <a:r>
              <a:rPr lang="en-US" sz="2800" dirty="0"/>
              <a:t>Lack of research on core technologies of satellite navigation</a:t>
            </a:r>
          </a:p>
          <a:p>
            <a:pPr lvl="1"/>
            <a:r>
              <a:rPr lang="en-US" sz="2400" dirty="0"/>
              <a:t>Design the receivers (multi-GNSS, multi-channels,…), precise positioning (technology, infrastructure), anti-jamming, anti-spoofing…</a:t>
            </a:r>
          </a:p>
          <a:p>
            <a:r>
              <a:rPr lang="en-US" sz="2800" dirty="0"/>
              <a:t>Limited awareness on diverse satellite navigation applications:</a:t>
            </a:r>
          </a:p>
          <a:p>
            <a:pPr lvl="1"/>
            <a:r>
              <a:rPr lang="en-US" sz="2400" dirty="0"/>
              <a:t>Smart Cities (ITS, “green, smart” energy…), precise agriculture, remote sensing using GNSS signals, tsunami warning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4111812"/>
            <a:ext cx="29718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434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7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17 at 9.55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600200"/>
            <a:ext cx="78613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52400"/>
            <a:ext cx="9144000" cy="6019800"/>
          </a:xfrm>
        </p:spPr>
        <p:txBody>
          <a:bodyPr>
            <a:normAutofit/>
          </a:bodyPr>
          <a:lstStyle/>
          <a:p>
            <a:r>
              <a:rPr lang="en-US" sz="2800" dirty="0"/>
              <a:t>Limited awareness, also actions on security of positioning/navigation (anti-jamming, anti-spoofing, interference mitigation):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2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51576F-FBEA-AC4A-9E98-3AEA8CE275F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6" name="Picture 4" descr="Screen Shot 2014-09-11 at 10.2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04813"/>
            <a:ext cx="4681538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Screen Shot 2014-09-11 at 10.29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215900"/>
            <a:ext cx="42291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247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9-11 at 10.16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15900"/>
            <a:ext cx="9144000" cy="530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" y="5706070"/>
            <a:ext cx="8991600" cy="923330"/>
          </a:xfrm>
          <a:prstGeom prst="rect">
            <a:avLst/>
          </a:prstGeom>
          <a:solidFill>
            <a:srgbClr val="00009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As the New Jersey Star-Ledger reported, the FCC explained: </a:t>
            </a:r>
            <a:r>
              <a:rPr lang="en-US" b="1" i="1">
                <a:solidFill>
                  <a:schemeClr val="bg1"/>
                </a:solidFill>
              </a:rPr>
              <a:t>"The signals emanating from the vehicle were blocking the reception of GPS signals used by the air traffic control system.”</a:t>
            </a:r>
            <a:r>
              <a:rPr lang="en-US" altLang="ja-JP">
                <a:solidFill>
                  <a:schemeClr val="bg1"/>
                </a:solidFill>
              </a:rPr>
              <a:t> So Bojczak was fined $31,875 on Friday. And, yes, he was also fired for his misdirection.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34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 descr="Screen Shot 2015-05-11 at 10.23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9144000" cy="67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55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7630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Not yet enacted guidelines, regulations on the use of GNSS (especially in the fields related to government agencies and national security and defense)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71800"/>
            <a:ext cx="5080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76400"/>
            <a:ext cx="1447800" cy="143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7600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953000"/>
            <a:ext cx="14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4281" r="15817" b="5802"/>
          <a:stretch/>
        </p:blipFill>
        <p:spPr>
          <a:xfrm>
            <a:off x="5943600" y="5418000"/>
            <a:ext cx="142477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95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198438"/>
            <a:ext cx="9601200" cy="411162"/>
          </a:xfrm>
        </p:spPr>
        <p:txBody>
          <a:bodyPr>
            <a:noAutofit/>
          </a:bodyPr>
          <a:lstStyle/>
          <a:p>
            <a:r>
              <a:rPr lang="en-US" sz="3600" b="1" dirty="0"/>
              <a:t>Multi-GNSS: Opportunity for Vietnam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1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52" y="759770"/>
            <a:ext cx="9099948" cy="609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Callout 9"/>
          <p:cNvSpPr/>
          <p:nvPr/>
        </p:nvSpPr>
        <p:spPr>
          <a:xfrm>
            <a:off x="5486400" y="1752600"/>
            <a:ext cx="3200400" cy="1219200"/>
          </a:xfrm>
          <a:prstGeom prst="wedgeEllipseCallout">
            <a:avLst>
              <a:gd name="adj1" fmla="val -114048"/>
              <a:gd name="adj2" fmla="val 31536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Economy:</a:t>
            </a:r>
          </a:p>
          <a:p>
            <a:pPr algn="ctr"/>
            <a:r>
              <a:rPr lang="en-US" dirty="0">
                <a:solidFill>
                  <a:srgbClr val="000090"/>
                </a:solidFill>
              </a:rPr>
              <a:t>Location-based and specialized services develop forcefully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152400" y="1143000"/>
            <a:ext cx="3276600" cy="1371600"/>
          </a:xfrm>
          <a:prstGeom prst="wedgeEllipseCallout">
            <a:avLst>
              <a:gd name="adj1" fmla="val 44956"/>
              <a:gd name="adj2" fmla="val 53349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Technology:</a:t>
            </a:r>
          </a:p>
          <a:p>
            <a:pPr algn="ctr"/>
            <a:r>
              <a:rPr lang="en-US" dirty="0">
                <a:solidFill>
                  <a:srgbClr val="000090"/>
                </a:solidFill>
              </a:rPr>
              <a:t>Higher accuracy, availability, RELIABILITY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3048000" y="4038600"/>
            <a:ext cx="4343400" cy="1143000"/>
          </a:xfrm>
          <a:prstGeom prst="wedgeEllipseCallout">
            <a:avLst>
              <a:gd name="adj1" fmla="val -36764"/>
              <a:gd name="adj2" fmla="val -134884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International Cooperation:</a:t>
            </a:r>
          </a:p>
          <a:p>
            <a:pPr algn="ctr"/>
            <a:r>
              <a:rPr lang="en-US" dirty="0">
                <a:solidFill>
                  <a:srgbClr val="000090"/>
                </a:solidFill>
              </a:rPr>
              <a:t>Avoid depending on a particular system, consist with current conditions of Vietnam</a:t>
            </a:r>
          </a:p>
        </p:txBody>
      </p:sp>
      <p:sp>
        <p:nvSpPr>
          <p:cNvPr id="9" name="Oval 8"/>
          <p:cNvSpPr/>
          <p:nvPr/>
        </p:nvSpPr>
        <p:spPr>
          <a:xfrm>
            <a:off x="3124200" y="2590800"/>
            <a:ext cx="562819" cy="562781"/>
          </a:xfrm>
          <a:prstGeom prst="ellipse">
            <a:avLst/>
          </a:prstGeom>
          <a:noFill/>
          <a:ln w="38100" cmpd="sng"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91000" y="1752600"/>
            <a:ext cx="995785" cy="369332"/>
          </a:xfrm>
          <a:prstGeom prst="rect">
            <a:avLst/>
          </a:prstGeom>
          <a:solidFill>
            <a:srgbClr val="FFFF00"/>
          </a:solidFill>
          <a:ln>
            <a:solidFill>
              <a:srgbClr val="CCFFCC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Vietnam</a:t>
            </a:r>
          </a:p>
        </p:txBody>
      </p:sp>
      <p:cxnSp>
        <p:nvCxnSpPr>
          <p:cNvPr id="14" name="Straight Arrow Connector 13"/>
          <p:cNvCxnSpPr>
            <a:stCxn id="9" idx="7"/>
            <a:endCxn id="13" idx="2"/>
          </p:cNvCxnSpPr>
          <p:nvPr/>
        </p:nvCxnSpPr>
        <p:spPr>
          <a:xfrm flipV="1">
            <a:off x="3604596" y="2121932"/>
            <a:ext cx="1084297" cy="551285"/>
          </a:xfrm>
          <a:prstGeom prst="straightConnector1">
            <a:avLst/>
          </a:prstGeom>
          <a:ln>
            <a:solidFill>
              <a:srgbClr val="CCFF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1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9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763000" cy="594928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Among space technologies, satellite navigation becomes more and more important to the human society in many aspects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South-East Asia (including Vietnam) is covered by the largest number of systems (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GNSSes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+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RNSSes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)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interesting region for GNSS research and applications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Multi-GNSS environment increases: availability, reliability and accuracy of the navigation services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ea typeface="Wingdings"/>
                <a:sym typeface="Wingdings"/>
              </a:rPr>
              <a:t> </a:t>
            </a:r>
            <a:r>
              <a:rPr lang="en-US" sz="2400" u="sng" dirty="0">
                <a:ea typeface="Wingdings"/>
                <a:sym typeface="Wingdings"/>
              </a:rPr>
              <a:t>unquestionable opportunities</a:t>
            </a:r>
            <a:r>
              <a:rPr lang="en-US" sz="2400" dirty="0">
                <a:ea typeface="Wingdings"/>
                <a:sym typeface="Wingdings"/>
              </a:rPr>
              <a:t> for Vietnam but many </a:t>
            </a:r>
            <a:r>
              <a:rPr lang="en-US" sz="2400" u="sng" dirty="0">
                <a:ea typeface="Wingdings"/>
                <a:sym typeface="Wingdings"/>
              </a:rPr>
              <a:t>challenges for full exploitation its benefits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  <a:sym typeface="Wingdings"/>
              </a:rPr>
              <a:t>International cooperation, especially with the countries mastering this technology, is very important </a:t>
            </a:r>
            <a:r>
              <a:rPr lang="en-US" sz="2400" dirty="0">
                <a:ea typeface="Wingdings"/>
                <a:sym typeface="Wingdings"/>
              </a:rPr>
              <a:t>for the development of satellite navigation in Vietnam </a:t>
            </a:r>
          </a:p>
          <a:p>
            <a:r>
              <a:rPr lang="en-US" sz="2400" dirty="0">
                <a:ea typeface="Wingdings"/>
                <a:sym typeface="Wingdings"/>
              </a:rPr>
              <a:t>NAVIS Centre at HUST has strong expertise, good international relationships with key players, and increasing reputation in the field of GNSS</a:t>
            </a:r>
          </a:p>
          <a:p>
            <a:pPr marL="349250" indent="0" algn="just">
              <a:buNone/>
            </a:pPr>
            <a:r>
              <a:rPr lang="en-US" sz="2400" dirty="0">
                <a:solidFill>
                  <a:srgbClr val="FF0000"/>
                </a:solidFill>
                <a:ea typeface="Wingdings"/>
                <a:sym typeface="Wingdings"/>
              </a:rPr>
              <a:t>NAVIS Centre would like to cooperate with the Government agencies, research organizations, universities, and </a:t>
            </a:r>
            <a:r>
              <a:rPr lang="en-US" sz="2400" dirty="0">
                <a:solidFill>
                  <a:srgbClr val="FF0000"/>
                </a:solidFill>
              </a:rPr>
              <a:t> enterprises, </a:t>
            </a:r>
            <a:r>
              <a:rPr lang="en-US" sz="2400" dirty="0">
                <a:solidFill>
                  <a:srgbClr val="FF0000"/>
                </a:solidFill>
                <a:ea typeface="Wingdings"/>
                <a:sym typeface="Wingdings"/>
              </a:rPr>
              <a:t>… for the development of satellite navigation in Vietnam, and in the region as well.</a:t>
            </a:r>
          </a:p>
          <a:p>
            <a:endParaRPr lang="en-US" sz="2400" dirty="0"/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ECE6F5-D613-6F4A-A014-3B7A9C2CBEC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28600" y="5421406"/>
            <a:ext cx="457200" cy="6858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2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0370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1277016"/>
            <a:ext cx="7339466" cy="762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dwardian Script ITC" panose="030303020407070D0804" pitchFamily="66" charset="0"/>
                <a:ea typeface="ＭＳ Ｐゴシック" charset="0"/>
                <a:cs typeface="Arial" charset="0"/>
              </a:rPr>
              <a:t>Thank you very much for your attention!</a:t>
            </a:r>
          </a:p>
        </p:txBody>
      </p:sp>
      <p:sp>
        <p:nvSpPr>
          <p:cNvPr id="6" name="Text Placeholder 24"/>
          <p:cNvSpPr txBox="1">
            <a:spLocks/>
          </p:cNvSpPr>
          <p:nvPr/>
        </p:nvSpPr>
        <p:spPr bwMode="auto">
          <a:xfrm>
            <a:off x="4800600" y="5915025"/>
            <a:ext cx="37528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2000" b="1" dirty="0">
                <a:solidFill>
                  <a:schemeClr val="bg1"/>
                </a:solidFill>
                <a:cs typeface="Arial" charset="0"/>
              </a:rPr>
              <a:t>http://navis.hust.edu.vn </a:t>
            </a:r>
          </a:p>
        </p:txBody>
      </p:sp>
      <p:sp>
        <p:nvSpPr>
          <p:cNvPr id="9" name="Rectangle 8"/>
          <p:cNvSpPr/>
          <p:nvPr/>
        </p:nvSpPr>
        <p:spPr>
          <a:xfrm>
            <a:off x="990600" y="4857690"/>
            <a:ext cx="2544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cs typeface="Arial" charset="0"/>
              </a:rPr>
              <a:t>NAVIS Centre at HUST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81400" y="5219657"/>
            <a:ext cx="2286000" cy="647743"/>
            <a:chOff x="3581400" y="5219657"/>
            <a:chExt cx="2286000" cy="647743"/>
          </a:xfrm>
        </p:grpSpPr>
        <p:pic>
          <p:nvPicPr>
            <p:cNvPr id="10" name="Picture 9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1400" y="5219657"/>
              <a:ext cx="647743" cy="6477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191000" y="5352947"/>
              <a:ext cx="8266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cs typeface="Arial" charset="0"/>
                </a:rPr>
                <a:t>NAVIS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80669" y="5352947"/>
              <a:ext cx="886731" cy="40011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cs typeface="Arial" charset="0"/>
                </a:rPr>
                <a:t>Centre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4551102"/>
            <a:ext cx="914400" cy="78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3725" y="5851814"/>
            <a:ext cx="1014816" cy="958273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9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158512"/>
              </p:ext>
            </p:extLst>
          </p:nvPr>
        </p:nvGraphicFramePr>
        <p:xfrm>
          <a:off x="1537468" y="-12549"/>
          <a:ext cx="60769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7" imgW="2095500" imgH="254000" progId="Equation.3">
                  <p:embed/>
                </p:oleObj>
              </mc:Choice>
              <mc:Fallback>
                <p:oleObj name="Equation" r:id="rId7" imgW="2095500" imgH="2540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7468" y="-12549"/>
                        <a:ext cx="60769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84771" y="1641117"/>
            <a:ext cx="130238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3137668" y="13985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/>
          <p:cNvSpPr/>
          <p:nvPr/>
        </p:nvSpPr>
        <p:spPr>
          <a:xfrm rot="10800000">
            <a:off x="1689868" y="749451"/>
            <a:ext cx="1371600" cy="457200"/>
          </a:xfrm>
          <a:prstGeom prst="wedgeRoundRectCallout">
            <a:avLst>
              <a:gd name="adj1" fmla="val -61574"/>
              <a:gd name="adj2" fmla="val 9844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52175" y="668836"/>
            <a:ext cx="803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Carrier </a:t>
            </a:r>
            <a:br>
              <a:rPr lang="en-US" sz="1600"/>
            </a:br>
            <a:r>
              <a:rPr lang="en-US" sz="1600"/>
              <a:t>Power</a:t>
            </a:r>
          </a:p>
        </p:txBody>
      </p:sp>
      <p:sp>
        <p:nvSpPr>
          <p:cNvPr id="21" name="Oval 20"/>
          <p:cNvSpPr/>
          <p:nvPr/>
        </p:nvSpPr>
        <p:spPr>
          <a:xfrm>
            <a:off x="4204468" y="139851"/>
            <a:ext cx="7620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ular Callout 21"/>
          <p:cNvSpPr/>
          <p:nvPr/>
        </p:nvSpPr>
        <p:spPr>
          <a:xfrm rot="10800000">
            <a:off x="4280668" y="774275"/>
            <a:ext cx="1371600" cy="457200"/>
          </a:xfrm>
          <a:prstGeom prst="wedgeRoundRectCallout">
            <a:avLst>
              <a:gd name="adj1" fmla="val 17946"/>
              <a:gd name="adj2" fmla="val 88644"/>
              <a:gd name="adj3" fmla="val 16667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4809" y="698075"/>
            <a:ext cx="1059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Ranging </a:t>
            </a:r>
            <a:br>
              <a:rPr lang="en-US" sz="1600">
                <a:solidFill>
                  <a:schemeClr val="bg1"/>
                </a:solidFill>
              </a:rPr>
            </a:br>
            <a:r>
              <a:rPr lang="en-US" sz="1600">
                <a:solidFill>
                  <a:schemeClr val="bg1"/>
                </a:solidFill>
              </a:rPr>
              <a:t>code (C/A)</a:t>
            </a:r>
          </a:p>
        </p:txBody>
      </p:sp>
      <p:sp>
        <p:nvSpPr>
          <p:cNvPr id="24" name="Oval 23"/>
          <p:cNvSpPr/>
          <p:nvPr/>
        </p:nvSpPr>
        <p:spPr>
          <a:xfrm>
            <a:off x="6185668" y="216051"/>
            <a:ext cx="3810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94868" y="139851"/>
            <a:ext cx="6096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ular Callout 27"/>
          <p:cNvSpPr/>
          <p:nvPr/>
        </p:nvSpPr>
        <p:spPr>
          <a:xfrm rot="10800000">
            <a:off x="3213868" y="753866"/>
            <a:ext cx="914401" cy="457200"/>
          </a:xfrm>
          <a:prstGeom prst="wedgeRoundRectCallout">
            <a:avLst>
              <a:gd name="adj1" fmla="val -25626"/>
              <a:gd name="adj2" fmla="val 8864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46746" y="673251"/>
            <a:ext cx="1071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Navigation</a:t>
            </a:r>
            <a:br>
              <a:rPr lang="en-US" sz="1600"/>
            </a:br>
            <a:r>
              <a:rPr lang="en-US" sz="1600"/>
              <a:t>data</a:t>
            </a:r>
          </a:p>
        </p:txBody>
      </p:sp>
      <p:sp>
        <p:nvSpPr>
          <p:cNvPr id="30" name="Oval 29"/>
          <p:cNvSpPr/>
          <p:nvPr/>
        </p:nvSpPr>
        <p:spPr>
          <a:xfrm>
            <a:off x="7100068" y="216051"/>
            <a:ext cx="3810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59838" y="868097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Initial phase</a:t>
            </a:r>
          </a:p>
        </p:txBody>
      </p:sp>
      <p:sp>
        <p:nvSpPr>
          <p:cNvPr id="32" name="Rounded Rectangular Callout 31"/>
          <p:cNvSpPr/>
          <p:nvPr/>
        </p:nvSpPr>
        <p:spPr>
          <a:xfrm rot="10800000">
            <a:off x="7023868" y="825651"/>
            <a:ext cx="1066800" cy="457200"/>
          </a:xfrm>
          <a:prstGeom prst="wedgeRoundRectCallout">
            <a:avLst>
              <a:gd name="adj1" fmla="val 15923"/>
              <a:gd name="adj2" fmla="val 8537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90883" t="62440"/>
          <a:stretch/>
        </p:blipFill>
        <p:spPr>
          <a:xfrm>
            <a:off x="7648131" y="1336240"/>
            <a:ext cx="657669" cy="18641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/>
          <a:srcRect l="4880" t="16703" r="4299" b="33914"/>
          <a:stretch/>
        </p:blipFill>
        <p:spPr>
          <a:xfrm rot="21582655">
            <a:off x="2960450" y="1467734"/>
            <a:ext cx="4060411" cy="81688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 rot="19252068">
            <a:off x="3068509" y="1673537"/>
            <a:ext cx="3826598" cy="2032803"/>
            <a:chOff x="829901" y="2460136"/>
            <a:chExt cx="3826598" cy="20328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338873">
              <a:off x="829901" y="2460136"/>
              <a:ext cx="2246153" cy="76860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338873">
              <a:off x="2410346" y="3724334"/>
              <a:ext cx="2246153" cy="768605"/>
            </a:xfrm>
            <a:prstGeom prst="rect">
              <a:avLst/>
            </a:prstGeom>
          </p:spPr>
        </p:pic>
      </p:grpSp>
      <p:sp>
        <p:nvSpPr>
          <p:cNvPr id="38" name="Rounded Rectangular Callout 37"/>
          <p:cNvSpPr/>
          <p:nvPr/>
        </p:nvSpPr>
        <p:spPr>
          <a:xfrm rot="10800000">
            <a:off x="5804668" y="749452"/>
            <a:ext cx="1066800" cy="457200"/>
          </a:xfrm>
          <a:prstGeom prst="wedgeRoundRectCallout">
            <a:avLst>
              <a:gd name="adj1" fmla="val 10321"/>
              <a:gd name="adj2" fmla="val 85376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40756" y="780828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Carrier</a:t>
            </a:r>
          </a:p>
        </p:txBody>
      </p:sp>
      <p:pic>
        <p:nvPicPr>
          <p:cNvPr id="40" name="CODE_CORR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8420" y="3391615"/>
            <a:ext cx="3872582" cy="3390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CARR_CORR.avi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48294" y="3404044"/>
            <a:ext cx="4243306" cy="3377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Rectangle 42"/>
          <p:cNvSpPr/>
          <p:nvPr/>
        </p:nvSpPr>
        <p:spPr>
          <a:xfrm>
            <a:off x="4320576" y="1230306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1.023 MHz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88062" y="3037134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1575.42 MHz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1804446" y="1929355"/>
            <a:ext cx="406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How to measure the distance?</a:t>
            </a:r>
            <a:endParaRPr lang="en-US" sz="24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08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  <p:bldLst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de_vs_carri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09" y="1762087"/>
            <a:ext cx="6216591" cy="33433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864" y="2435297"/>
            <a:ext cx="14840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Carrier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916839"/>
            <a:ext cx="163283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Ranging code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198530"/>
            <a:ext cx="8991600" cy="1549401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75565"/>
              </p:ext>
            </p:extLst>
          </p:nvPr>
        </p:nvGraphicFramePr>
        <p:xfrm>
          <a:off x="207053" y="1295400"/>
          <a:ext cx="875215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12674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Vert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318869"/>
              </p:ext>
            </p:extLst>
          </p:nvPr>
        </p:nvGraphicFramePr>
        <p:xfrm>
          <a:off x="152400" y="228600"/>
          <a:ext cx="8915400" cy="1447800"/>
        </p:xfrm>
        <a:graphic>
          <a:graphicData uri="http://schemas.openxmlformats.org/drawingml/2006/table">
            <a:tbl>
              <a:tblPr/>
              <a:tblGrid>
                <a:gridCol w="891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7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mpd="sng">
                      <a:solidFill>
                        <a:srgbClr val="000000"/>
                      </a:solidFill>
                      <a:prstDash val="solid"/>
                    </a:lnL>
                    <a:lnR w="57150" cmpd="sng">
                      <a:solidFill>
                        <a:srgbClr val="000000"/>
                      </a:solidFill>
                      <a:prstDash val="solid"/>
                    </a:lnR>
                    <a:lnT w="57150" cmpd="sng">
                      <a:solidFill>
                        <a:srgbClr val="000000"/>
                      </a:solidFill>
                      <a:prstDash val="solid"/>
                    </a:lnT>
                    <a:lnB w="5715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76400" y="552390"/>
            <a:ext cx="47225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>
                <a:solidFill>
                  <a:srgbClr val="FF0000"/>
                </a:solidFill>
              </a:rPr>
              <a:t>m</a:t>
            </a:r>
            <a:r>
              <a:rPr lang="en-US" sz="2400" b="1">
                <a:solidFill>
                  <a:srgbClr val="FF0000"/>
                </a:solidFill>
              </a:rPr>
              <a:t>m, cm, dm level of accuracy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81200" y="6308081"/>
            <a:ext cx="472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00FF"/>
                </a:solidFill>
              </a:rPr>
              <a:t>m level of accuracy</a:t>
            </a:r>
          </a:p>
        </p:txBody>
      </p:sp>
    </p:spTree>
    <p:extLst>
      <p:ext uri="{BB962C8B-B14F-4D97-AF65-F5344CB8AC3E}">
        <p14:creationId xmlns:p14="http://schemas.microsoft.com/office/powerpoint/2010/main" val="158036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0" y="919888"/>
            <a:ext cx="2943285" cy="1741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b="1"/>
              <a:t>Applications </a:t>
            </a:r>
            <a:r>
              <a:rPr lang="en-US" sz="2800" b="1" dirty="0"/>
              <a:t>of GNSS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320"/>
          <a:stretch/>
        </p:blipFill>
        <p:spPr>
          <a:xfrm>
            <a:off x="4419600" y="990600"/>
            <a:ext cx="378011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863600"/>
            <a:ext cx="1722120" cy="2870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962400"/>
            <a:ext cx="3429000" cy="1930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2157" r="22157" b="5269"/>
          <a:stretch/>
        </p:blipFill>
        <p:spPr>
          <a:xfrm>
            <a:off x="933869" y="4156430"/>
            <a:ext cx="2342731" cy="234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019" y="3962400"/>
            <a:ext cx="3398520" cy="1905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739" y="4267200"/>
            <a:ext cx="3352800" cy="19874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0739" y="4800600"/>
            <a:ext cx="3196624" cy="1701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4597195"/>
            <a:ext cx="2971800" cy="200828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90600" y="381000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6449" y="514290"/>
            <a:ext cx="3238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The US Government thinks...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80240" y="590490"/>
            <a:ext cx="2634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Ordinary users think…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4440" y="3429000"/>
            <a:ext cx="4221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 fact, many important applications…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00600" y="3505200"/>
            <a:ext cx="1066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Future…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1676400"/>
            <a:ext cx="3048000" cy="1701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1739" y="5080000"/>
            <a:ext cx="2895600" cy="1701800"/>
          </a:xfrm>
          <a:prstGeom prst="rect">
            <a:avLst/>
          </a:prstGeom>
        </p:spPr>
      </p:pic>
      <p:pic>
        <p:nvPicPr>
          <p:cNvPr id="2050" name="Picture 2" descr="http://static.progressivemediagroup.com/uploads/imagelibrary/nri/naval/projects/harpoon%20block%20II/harpoon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38655"/>
            <a:ext cx="2847548" cy="16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6406539" y="62801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1-f_16_50_06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274105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9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19" y="4953000"/>
            <a:ext cx="2183381" cy="1905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7808" y="-44152"/>
            <a:ext cx="9144000" cy="88235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ＭＳ Ｐゴシック" charset="0"/>
                <a:cs typeface="Arial" charset="0"/>
              </a:rPr>
              <a:t>Modern Satellite Navigation Systems</a:t>
            </a:r>
            <a:endParaRPr lang="en-US" sz="3600" b="1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" y="631825"/>
            <a:ext cx="7391400" cy="2492375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ja-JP" altLang="en-US" sz="2800" dirty="0">
                <a:solidFill>
                  <a:srgbClr val="FF0000"/>
                </a:solidFill>
                <a:latin typeface="Comic Sans MS" charset="0"/>
                <a:ea typeface="ＭＳ Ｐゴシック" charset="0"/>
                <a:cs typeface="Comic Sans MS" charset="0"/>
              </a:rPr>
              <a:t>“</a:t>
            </a:r>
            <a:r>
              <a:rPr lang="en-US" altLang="ja-JP" sz="2800" dirty="0">
                <a:solidFill>
                  <a:srgbClr val="FF0000"/>
                </a:solidFill>
                <a:latin typeface="Comic Sans MS" charset="0"/>
                <a:ea typeface="ＭＳ Ｐゴシック" charset="0"/>
                <a:cs typeface="Comic Sans MS" charset="0"/>
              </a:rPr>
              <a:t>GPS is working so well, why we need other </a:t>
            </a:r>
            <a:r>
              <a:rPr lang="en-US" altLang="ja-JP" sz="2800" dirty="0" err="1">
                <a:solidFill>
                  <a:srgbClr val="FF0000"/>
                </a:solidFill>
                <a:latin typeface="Comic Sans MS" charset="0"/>
                <a:ea typeface="ＭＳ Ｐゴシック" charset="0"/>
                <a:cs typeface="Comic Sans MS" charset="0"/>
              </a:rPr>
              <a:t>GNSSes</a:t>
            </a:r>
            <a:r>
              <a:rPr lang="en-US" altLang="ja-JP" sz="2800" dirty="0">
                <a:solidFill>
                  <a:srgbClr val="FF0000"/>
                </a:solidFill>
                <a:latin typeface="Comic Sans MS" charset="0"/>
                <a:ea typeface="ＭＳ Ｐゴシック" charset="0"/>
                <a:cs typeface="Comic Sans MS" charset="0"/>
              </a:rPr>
              <a:t>?</a:t>
            </a:r>
            <a:r>
              <a:rPr lang="ja-JP" altLang="en-US" sz="2800" dirty="0">
                <a:solidFill>
                  <a:srgbClr val="FF0000"/>
                </a:solidFill>
                <a:latin typeface="Comic Sans MS" charset="0"/>
                <a:ea typeface="ＭＳ Ｐゴシック" charset="0"/>
                <a:cs typeface="Comic Sans MS" charset="0"/>
              </a:rPr>
              <a:t>”</a:t>
            </a:r>
            <a:endParaRPr lang="en-US" sz="2800" dirty="0">
              <a:solidFill>
                <a:srgbClr val="FF0000"/>
              </a:solidFill>
              <a:latin typeface="Comic Sans MS" charset="0"/>
              <a:ea typeface="ＭＳ Ｐゴシック" charset="0"/>
              <a:cs typeface="Comic Sans M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741362"/>
            <a:ext cx="19050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1596901"/>
            <a:ext cx="7391400" cy="289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500" b="1" u="sng" dirty="0">
                <a:solidFill>
                  <a:srgbClr val="000090"/>
                </a:solidFill>
                <a:cs typeface="Arial" charset="0"/>
              </a:rPr>
              <a:t>Technical reasons: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500" dirty="0">
                <a:solidFill>
                  <a:srgbClr val="000090"/>
                </a:solidFill>
                <a:cs typeface="Arial" charset="0"/>
              </a:rPr>
              <a:t>GPS is 40-year-old system, designed in 1970s;</a:t>
            </a:r>
            <a:endParaRPr lang="en-US" sz="2500" dirty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500" dirty="0">
                <a:solidFill>
                  <a:srgbClr val="000090"/>
                </a:solidFill>
              </a:rPr>
              <a:t>Several GPS satellites  continue to operate much longer than their designed life span, e.g. the satellite </a:t>
            </a:r>
            <a:r>
              <a:rPr lang="en-US" sz="2500" i="1" dirty="0">
                <a:solidFill>
                  <a:srgbClr val="000090"/>
                </a:solidFill>
                <a:cs typeface="Arial" charset="0"/>
              </a:rPr>
              <a:t>PRN 32, launched 26/11/1990</a:t>
            </a:r>
            <a:endParaRPr lang="en-US" sz="2500" dirty="0">
              <a:solidFill>
                <a:srgbClr val="000090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500" dirty="0">
                <a:solidFill>
                  <a:srgbClr val="000090"/>
                </a:solidFill>
              </a:rPr>
              <a:t>New application demands: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500" dirty="0">
                <a:solidFill>
                  <a:srgbClr val="000090"/>
                </a:solidFill>
              </a:rPr>
              <a:t>Higher accuracy, availability, and </a:t>
            </a:r>
            <a:r>
              <a:rPr lang="en-US" sz="2500" dirty="0">
                <a:solidFill>
                  <a:srgbClr val="FF0000"/>
                </a:solidFill>
              </a:rPr>
              <a:t>reliability</a:t>
            </a:r>
            <a:endParaRPr lang="en-US" sz="2500" dirty="0">
              <a:solidFill>
                <a:srgbClr val="000090"/>
              </a:solidFill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500" dirty="0">
                <a:solidFill>
                  <a:srgbClr val="000090"/>
                </a:solidFill>
              </a:rPr>
              <a:t>Positioning in harsh environments (indoor, urban canyon…).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4550DCA-88BD-C040-AC70-03C5668CCFBF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599" y="2590800"/>
            <a:ext cx="1698171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4038600"/>
            <a:ext cx="16764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40" y="5334000"/>
            <a:ext cx="1674159" cy="114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55" y="5181600"/>
            <a:ext cx="2632364" cy="15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95400"/>
            <a:ext cx="8976007" cy="50202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462994"/>
            <a:ext cx="3801041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 u="sng" dirty="0">
                <a:solidFill>
                  <a:srgbClr val="000090"/>
                </a:solidFill>
                <a:latin typeface="Arial "/>
                <a:cs typeface="Arial "/>
              </a:rPr>
              <a:t>Economical reasons:</a:t>
            </a:r>
          </a:p>
        </p:txBody>
      </p:sp>
      <p:sp>
        <p:nvSpPr>
          <p:cNvPr id="7" name="Rectangle 6"/>
          <p:cNvSpPr/>
          <p:nvPr/>
        </p:nvSpPr>
        <p:spPr>
          <a:xfrm>
            <a:off x="1452769" y="6248400"/>
            <a:ext cx="7005431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1600" i="1" dirty="0">
                <a:solidFill>
                  <a:srgbClr val="000090"/>
                </a:solidFill>
              </a:rPr>
              <a:t>(Source: GNSS Application Market Opportunities, European GNSS Agency, 11/2014</a:t>
            </a:r>
            <a:endParaRPr lang="en-US" sz="1600" b="1" i="1" u="sng" dirty="0">
              <a:solidFill>
                <a:srgbClr val="00009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3000" y="990600"/>
            <a:ext cx="7088348" cy="7903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800" dirty="0">
                <a:solidFill>
                  <a:srgbClr val="000090"/>
                </a:solidFill>
              </a:rPr>
              <a:t>Global market for GNSS products and services of more than 100 billion Euros per year </a:t>
            </a:r>
          </a:p>
        </p:txBody>
      </p:sp>
      <p:sp>
        <p:nvSpPr>
          <p:cNvPr id="9" name="Oval 8"/>
          <p:cNvSpPr/>
          <p:nvPr/>
        </p:nvSpPr>
        <p:spPr>
          <a:xfrm>
            <a:off x="2362200" y="1905000"/>
            <a:ext cx="838200" cy="40386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0" y="1676400"/>
            <a:ext cx="818119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52400" y="0"/>
            <a:ext cx="8991600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Political reasons: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0000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is a military system </a:t>
            </a:r>
            <a:r>
              <a:rPr lang="en-US" sz="2400" dirty="0">
                <a:solidFill>
                  <a:srgbClr val="000090"/>
                </a:solidFill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</a:t>
            </a:r>
            <a:r>
              <a:rPr lang="en-US" sz="2400" dirty="0">
                <a:solidFill>
                  <a:srgbClr val="0000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civil services are provided without any guarantees;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0000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systems for key players in the world (USA, EU, Russia, Chinese, India…)</a:t>
            </a:r>
          </a:p>
        </p:txBody>
      </p:sp>
      <p:sp>
        <p:nvSpPr>
          <p:cNvPr id="7" name="Oval 6"/>
          <p:cNvSpPr/>
          <p:nvPr/>
        </p:nvSpPr>
        <p:spPr>
          <a:xfrm>
            <a:off x="3733800" y="3581400"/>
            <a:ext cx="2667000" cy="457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5800" y="1905000"/>
            <a:ext cx="2667000" cy="457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57600" y="6172200"/>
            <a:ext cx="2667000" cy="457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430292968D67458ADB534040B70FA6" ma:contentTypeVersion="0" ma:contentTypeDescription="Create a new document." ma:contentTypeScope="" ma:versionID="af39af0ec0d12a362784d88b686731a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38DCA9-D0F9-4014-B1DF-59B50F76B738}"/>
</file>

<file path=customXml/itemProps2.xml><?xml version="1.0" encoding="utf-8"?>
<ds:datastoreItem xmlns:ds="http://schemas.openxmlformats.org/officeDocument/2006/customXml" ds:itemID="{37572845-7FD9-4664-BF7A-9438E327346C}"/>
</file>

<file path=customXml/itemProps3.xml><?xml version="1.0" encoding="utf-8"?>
<ds:datastoreItem xmlns:ds="http://schemas.openxmlformats.org/officeDocument/2006/customXml" ds:itemID="{C5927468-9832-42C5-B194-590902F4570F}"/>
</file>

<file path=docProps/app.xml><?xml version="1.0" encoding="utf-8"?>
<Properties xmlns="http://schemas.openxmlformats.org/officeDocument/2006/extended-properties" xmlns:vt="http://schemas.openxmlformats.org/officeDocument/2006/docPropsVTypes">
  <TotalTime>6794</TotalTime>
  <Words>2022</Words>
  <Application>Microsoft Office PowerPoint</Application>
  <PresentationFormat>On-screen Show (4:3)</PresentationFormat>
  <Paragraphs>333</Paragraphs>
  <Slides>39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ＭＳ Ｐゴシック</vt:lpstr>
      <vt:lpstr>Andale Mono</vt:lpstr>
      <vt:lpstr>Angsana New</vt:lpstr>
      <vt:lpstr>Arial</vt:lpstr>
      <vt:lpstr>Arial </vt:lpstr>
      <vt:lpstr>Arial Narrow</vt:lpstr>
      <vt:lpstr>Calibri</vt:lpstr>
      <vt:lpstr>Comic Sans MS</vt:lpstr>
      <vt:lpstr>Edwardian Script ITC</vt:lpstr>
      <vt:lpstr>Lucida Grande</vt:lpstr>
      <vt:lpstr>Times New Roman</vt:lpstr>
      <vt:lpstr>Wingdings</vt:lpstr>
      <vt:lpstr>Office Theme</vt:lpstr>
      <vt:lpstr>Equation</vt:lpstr>
      <vt:lpstr>Multi-Gnss environment:  Current Status and Development Perspectives  in Vietnam</vt:lpstr>
      <vt:lpstr>Contents</vt:lpstr>
      <vt:lpstr>PowerPoint Presentation</vt:lpstr>
      <vt:lpstr>PowerPoint Presentation</vt:lpstr>
      <vt:lpstr>PowerPoint Presentation</vt:lpstr>
      <vt:lpstr>Applications of GNSS</vt:lpstr>
      <vt:lpstr>Modern Satellite Navigation Systems</vt:lpstr>
      <vt:lpstr>PowerPoint Presentation</vt:lpstr>
      <vt:lpstr>PowerPoint Presentation</vt:lpstr>
      <vt:lpstr>Modern Satellite Navigation Systems</vt:lpstr>
      <vt:lpstr>PowerPoint Presentation</vt:lpstr>
      <vt:lpstr>“Compatibility / Interoperability”?</vt:lpstr>
      <vt:lpstr>Bilateral/Multilateral Negotiations and Agreements</vt:lpstr>
      <vt:lpstr>Opportunities from Multi-GNSS environment</vt:lpstr>
      <vt:lpstr>PowerPoint Presentation</vt:lpstr>
      <vt:lpstr>PowerPoint Presentation</vt:lpstr>
      <vt:lpstr>PowerPoint Presentation</vt:lpstr>
      <vt:lpstr>PowerPoint Presentation</vt:lpstr>
      <vt:lpstr>GNSS Applications in Vietnam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REMON – Real-time Monitoring of Urban Transport</vt:lpstr>
      <vt:lpstr>PowerPoint Presentation</vt:lpstr>
      <vt:lpstr>PowerPoint Presentation</vt:lpstr>
      <vt:lpstr>GNSS Challenges for Vietnam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Multi-GNSS: Opportunity for Vietnam</vt:lpstr>
      <vt:lpstr>Conclusions</vt:lpstr>
      <vt:lpstr>Thank you very much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Real Multi-GNSS Positioning Solutions and Performance Analyses</dc:title>
  <dc:creator>EredarWarlock</dc:creator>
  <cp:lastModifiedBy>Tung Ta</cp:lastModifiedBy>
  <cp:revision>198</cp:revision>
  <cp:lastPrinted>2014-11-27T08:28:58Z</cp:lastPrinted>
  <dcterms:created xsi:type="dcterms:W3CDTF">2006-08-16T00:00:00Z</dcterms:created>
  <dcterms:modified xsi:type="dcterms:W3CDTF">2016-06-10T05:19:46Z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0x01010059430292968D67458ADB534040B70FA6</vt:lpwstr>
  </property>
</Properties>
</file>